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3"/>
  </p:notesMasterIdLst>
  <p:sldIdLst>
    <p:sldId id="256" r:id="rId2"/>
    <p:sldId id="270" r:id="rId3"/>
    <p:sldId id="265" r:id="rId4"/>
    <p:sldId id="496" r:id="rId5"/>
    <p:sldId id="498" r:id="rId6"/>
    <p:sldId id="501" r:id="rId7"/>
    <p:sldId id="500" r:id="rId8"/>
    <p:sldId id="504" r:id="rId9"/>
    <p:sldId id="505" r:id="rId10"/>
    <p:sldId id="506" r:id="rId11"/>
    <p:sldId id="507" r:id="rId12"/>
    <p:sldId id="268" r:id="rId13"/>
    <p:sldId id="264" r:id="rId14"/>
    <p:sldId id="502" r:id="rId15"/>
    <p:sldId id="271" r:id="rId16"/>
    <p:sldId id="287" r:id="rId17"/>
    <p:sldId id="288" r:id="rId18"/>
    <p:sldId id="281" r:id="rId19"/>
    <p:sldId id="292" r:id="rId20"/>
    <p:sldId id="503" r:id="rId21"/>
    <p:sldId id="508" r:id="rId22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8F47"/>
    <a:srgbClr val="3CA4E4"/>
    <a:srgbClr val="70AD47"/>
    <a:srgbClr val="43BB8D"/>
    <a:srgbClr val="F13D16"/>
    <a:srgbClr val="FFC000"/>
    <a:srgbClr val="FFFFFF"/>
    <a:srgbClr val="72B346"/>
    <a:srgbClr val="3265BE"/>
    <a:srgbClr val="866A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48"/>
    <p:restoredTop sz="78405" autoAdjust="0"/>
  </p:normalViewPr>
  <p:slideViewPr>
    <p:cSldViewPr snapToGrid="0" snapToObjects="1">
      <p:cViewPr varScale="1">
        <p:scale>
          <a:sx n="54" d="100"/>
          <a:sy n="54" d="100"/>
        </p:scale>
        <p:origin x="117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796822-E59E-4571-BA9B-BD2015543C08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CO"/>
        </a:p>
      </dgm:t>
    </dgm:pt>
    <dgm:pt modelId="{5E07FFD5-AA8F-4317-8FEA-F141FD42BF14}">
      <dgm:prSet phldrT="[Texto]" custT="1"/>
      <dgm:spPr/>
      <dgm:t>
        <a:bodyPr/>
        <a:lstStyle/>
        <a:p>
          <a:r>
            <a:rPr lang="es-MX" sz="2000">
              <a:latin typeface="Humanst521 BT" panose="020B0602020204020204" pitchFamily="34" charset="0"/>
            </a:rPr>
            <a:t>Evitar el uso exclusivo del masculino o femenino para referirse a profesiones, oficios o actividades tradicionalmente asignadas o asociadas a hombres y mujeres.</a:t>
          </a:r>
          <a:endParaRPr lang="es-CO" sz="2000" dirty="0">
            <a:latin typeface="Humanst521 BT" panose="020B0602020204020204" pitchFamily="34" charset="0"/>
          </a:endParaRPr>
        </a:p>
      </dgm:t>
    </dgm:pt>
    <dgm:pt modelId="{00D049B4-3770-4B94-9937-5F7CE1C6D9D2}" type="parTrans" cxnId="{550E81F4-038F-480E-840B-77D32E13AA55}">
      <dgm:prSet/>
      <dgm:spPr/>
      <dgm:t>
        <a:bodyPr/>
        <a:lstStyle/>
        <a:p>
          <a:endParaRPr lang="es-CO" sz="2000">
            <a:latin typeface="Humanst521 BT" panose="020B0602020204020204" pitchFamily="34" charset="0"/>
          </a:endParaRPr>
        </a:p>
      </dgm:t>
    </dgm:pt>
    <dgm:pt modelId="{BCA7F645-8DB1-4A99-A16D-B76E0A16D3EB}" type="sibTrans" cxnId="{550E81F4-038F-480E-840B-77D32E13AA55}">
      <dgm:prSet/>
      <dgm:spPr/>
      <dgm:t>
        <a:bodyPr/>
        <a:lstStyle/>
        <a:p>
          <a:endParaRPr lang="es-CO" sz="2000">
            <a:latin typeface="Humanst521 BT" panose="020B0602020204020204" pitchFamily="34" charset="0"/>
          </a:endParaRPr>
        </a:p>
      </dgm:t>
    </dgm:pt>
    <dgm:pt modelId="{2437E739-589D-41A0-BF93-D1C6C06573C6}">
      <dgm:prSet phldrT="[Texto]" custT="1"/>
      <dgm:spPr/>
      <dgm:t>
        <a:bodyPr/>
        <a:lstStyle/>
        <a:p>
          <a:r>
            <a:rPr lang="es-MX" sz="2000">
              <a:latin typeface="Humanst521 BT" panose="020B0602020204020204" pitchFamily="34" charset="0"/>
            </a:rPr>
            <a:t>Referirse de manera adecuada a las personas que no se identifiquen dentro de la heteronormatividad.</a:t>
          </a:r>
          <a:endParaRPr lang="es-CO" sz="2000" dirty="0">
            <a:latin typeface="Humanst521 BT" panose="020B0602020204020204" pitchFamily="34" charset="0"/>
          </a:endParaRPr>
        </a:p>
      </dgm:t>
    </dgm:pt>
    <dgm:pt modelId="{1F46F985-D8E4-4219-8A6B-EDD6337ED1E8}" type="parTrans" cxnId="{455DC72F-CAA7-4E10-8441-69EC88B29183}">
      <dgm:prSet/>
      <dgm:spPr/>
      <dgm:t>
        <a:bodyPr/>
        <a:lstStyle/>
        <a:p>
          <a:endParaRPr lang="es-CO" sz="2000">
            <a:latin typeface="Humanst521 BT" panose="020B0602020204020204" pitchFamily="34" charset="0"/>
          </a:endParaRPr>
        </a:p>
      </dgm:t>
    </dgm:pt>
    <dgm:pt modelId="{2D6EB9D8-5781-4D0D-A210-6D8F8A3DE873}" type="sibTrans" cxnId="{455DC72F-CAA7-4E10-8441-69EC88B29183}">
      <dgm:prSet/>
      <dgm:spPr/>
      <dgm:t>
        <a:bodyPr/>
        <a:lstStyle/>
        <a:p>
          <a:endParaRPr lang="es-CO" sz="2000">
            <a:latin typeface="Humanst521 BT" panose="020B0602020204020204" pitchFamily="34" charset="0"/>
          </a:endParaRPr>
        </a:p>
      </dgm:t>
    </dgm:pt>
    <dgm:pt modelId="{421DD7BE-81CB-4548-AB11-DCBE6F860F62}">
      <dgm:prSet phldrT="[Texto]" custT="1"/>
      <dgm:spPr/>
      <dgm:t>
        <a:bodyPr/>
        <a:lstStyle/>
        <a:p>
          <a:r>
            <a:rPr lang="es-MX" sz="2000">
              <a:latin typeface="Humanst521 BT" panose="020B0602020204020204" pitchFamily="34" charset="0"/>
            </a:rPr>
            <a:t>Eliminar el uso de la palabra hombre para referirse a la especie humana.</a:t>
          </a:r>
          <a:endParaRPr lang="es-CO" sz="2000" dirty="0">
            <a:latin typeface="Humanst521 BT" panose="020B0602020204020204" pitchFamily="34" charset="0"/>
          </a:endParaRPr>
        </a:p>
      </dgm:t>
    </dgm:pt>
    <dgm:pt modelId="{DD4B98C9-755F-4605-8628-5265E03233F0}" type="sibTrans" cxnId="{A01194CB-AAF1-499D-B4E4-748FD24B354C}">
      <dgm:prSet/>
      <dgm:spPr/>
      <dgm:t>
        <a:bodyPr/>
        <a:lstStyle/>
        <a:p>
          <a:endParaRPr lang="es-CO" sz="2000">
            <a:latin typeface="Humanst521 BT" panose="020B0602020204020204" pitchFamily="34" charset="0"/>
          </a:endParaRPr>
        </a:p>
      </dgm:t>
    </dgm:pt>
    <dgm:pt modelId="{A030D11C-B0CC-4985-AB4C-7A5128363FDF}" type="parTrans" cxnId="{A01194CB-AAF1-499D-B4E4-748FD24B354C}">
      <dgm:prSet/>
      <dgm:spPr/>
      <dgm:t>
        <a:bodyPr/>
        <a:lstStyle/>
        <a:p>
          <a:endParaRPr lang="es-CO" sz="2000">
            <a:latin typeface="Humanst521 BT" panose="020B0602020204020204" pitchFamily="34" charset="0"/>
          </a:endParaRPr>
        </a:p>
      </dgm:t>
    </dgm:pt>
    <dgm:pt modelId="{4D51CFCC-47EC-44B2-85A1-3822F0E526CF}">
      <dgm:prSet phldrT="[Texto]" custT="1"/>
      <dgm:spPr/>
      <dgm:t>
        <a:bodyPr/>
        <a:lstStyle/>
        <a:p>
          <a:r>
            <a:rPr lang="es-MX" sz="2000">
              <a:latin typeface="Humanst521 BT" panose="020B0602020204020204" pitchFamily="34" charset="0"/>
            </a:rPr>
            <a:t>Eliminar la infantilización de las mujeres en todos los ámbitos.</a:t>
          </a:r>
          <a:endParaRPr lang="es-CO" sz="2000" dirty="0">
            <a:latin typeface="Humanst521 BT" panose="020B0602020204020204" pitchFamily="34" charset="0"/>
          </a:endParaRPr>
        </a:p>
      </dgm:t>
    </dgm:pt>
    <dgm:pt modelId="{43D2205F-AD3A-4AED-8BD0-4AD9E534EFF6}" type="parTrans" cxnId="{2F4CFF7B-CEA2-4F6B-B4F2-8B3A884EB77F}">
      <dgm:prSet/>
      <dgm:spPr/>
      <dgm:t>
        <a:bodyPr/>
        <a:lstStyle/>
        <a:p>
          <a:endParaRPr lang="es-CO"/>
        </a:p>
      </dgm:t>
    </dgm:pt>
    <dgm:pt modelId="{4CA4FB53-5C3C-43A0-9D64-BB0DFEC8BF6B}" type="sibTrans" cxnId="{2F4CFF7B-CEA2-4F6B-B4F2-8B3A884EB77F}">
      <dgm:prSet/>
      <dgm:spPr/>
      <dgm:t>
        <a:bodyPr/>
        <a:lstStyle/>
        <a:p>
          <a:endParaRPr lang="es-CO"/>
        </a:p>
      </dgm:t>
    </dgm:pt>
    <dgm:pt modelId="{C2A0728E-E271-4D94-899D-B676B0F5CCB8}" type="pres">
      <dgm:prSet presAssocID="{53796822-E59E-4571-BA9B-BD2015543C08}" presName="Name0" presStyleCnt="0">
        <dgm:presLayoutVars>
          <dgm:chMax val="7"/>
          <dgm:chPref val="7"/>
          <dgm:dir/>
        </dgm:presLayoutVars>
      </dgm:prSet>
      <dgm:spPr/>
    </dgm:pt>
    <dgm:pt modelId="{E19B6886-9B59-4C4D-AB8E-139A1B405B12}" type="pres">
      <dgm:prSet presAssocID="{53796822-E59E-4571-BA9B-BD2015543C08}" presName="Name1" presStyleCnt="0"/>
      <dgm:spPr/>
    </dgm:pt>
    <dgm:pt modelId="{C67BF2A1-6A57-44D7-A419-146F1C8F8364}" type="pres">
      <dgm:prSet presAssocID="{53796822-E59E-4571-BA9B-BD2015543C08}" presName="cycle" presStyleCnt="0"/>
      <dgm:spPr/>
    </dgm:pt>
    <dgm:pt modelId="{013E917D-BCDC-4440-97F0-5A5F4EF4CB27}" type="pres">
      <dgm:prSet presAssocID="{53796822-E59E-4571-BA9B-BD2015543C08}" presName="srcNode" presStyleLbl="node1" presStyleIdx="0" presStyleCnt="4"/>
      <dgm:spPr/>
    </dgm:pt>
    <dgm:pt modelId="{F716223A-B846-444A-8D27-148E85B152E9}" type="pres">
      <dgm:prSet presAssocID="{53796822-E59E-4571-BA9B-BD2015543C08}" presName="conn" presStyleLbl="parChTrans1D2" presStyleIdx="0" presStyleCnt="1"/>
      <dgm:spPr/>
    </dgm:pt>
    <dgm:pt modelId="{9F1EE197-6FE6-415D-B71C-1CDB13B80C69}" type="pres">
      <dgm:prSet presAssocID="{53796822-E59E-4571-BA9B-BD2015543C08}" presName="extraNode" presStyleLbl="node1" presStyleIdx="0" presStyleCnt="4"/>
      <dgm:spPr/>
    </dgm:pt>
    <dgm:pt modelId="{DA839950-2006-4E17-AC9B-4845047B3B37}" type="pres">
      <dgm:prSet presAssocID="{53796822-E59E-4571-BA9B-BD2015543C08}" presName="dstNode" presStyleLbl="node1" presStyleIdx="0" presStyleCnt="4"/>
      <dgm:spPr/>
    </dgm:pt>
    <dgm:pt modelId="{93B62D0B-5096-460C-83CD-B094E7EA246A}" type="pres">
      <dgm:prSet presAssocID="{421DD7BE-81CB-4548-AB11-DCBE6F860F62}" presName="text_1" presStyleLbl="node1" presStyleIdx="0" presStyleCnt="4">
        <dgm:presLayoutVars>
          <dgm:bulletEnabled val="1"/>
        </dgm:presLayoutVars>
      </dgm:prSet>
      <dgm:spPr/>
    </dgm:pt>
    <dgm:pt modelId="{FC8D7738-A9BC-47E8-A04E-F8CE45FAC91F}" type="pres">
      <dgm:prSet presAssocID="{421DD7BE-81CB-4548-AB11-DCBE6F860F62}" presName="accent_1" presStyleCnt="0"/>
      <dgm:spPr/>
    </dgm:pt>
    <dgm:pt modelId="{57012A47-DD1F-4D47-B166-11627EF8E18F}" type="pres">
      <dgm:prSet presAssocID="{421DD7BE-81CB-4548-AB11-DCBE6F860F62}" presName="accentRepeatNode" presStyleLbl="solidFgAcc1" presStyleIdx="0" presStyleCnt="4" custScaleX="79748" custScaleY="76547"/>
      <dgm:spPr>
        <a:solidFill>
          <a:schemeClr val="accent6">
            <a:lumMod val="20000"/>
            <a:lumOff val="80000"/>
          </a:schemeClr>
        </a:solidFill>
      </dgm:spPr>
    </dgm:pt>
    <dgm:pt modelId="{68B147EF-BCAA-4044-A0BB-050D00BC952C}" type="pres">
      <dgm:prSet presAssocID="{5E07FFD5-AA8F-4317-8FEA-F141FD42BF14}" presName="text_2" presStyleLbl="node1" presStyleIdx="1" presStyleCnt="4">
        <dgm:presLayoutVars>
          <dgm:bulletEnabled val="1"/>
        </dgm:presLayoutVars>
      </dgm:prSet>
      <dgm:spPr/>
    </dgm:pt>
    <dgm:pt modelId="{B017E0C1-7DDF-4338-8F47-9664620A7E70}" type="pres">
      <dgm:prSet presAssocID="{5E07FFD5-AA8F-4317-8FEA-F141FD42BF14}" presName="accent_2" presStyleCnt="0"/>
      <dgm:spPr/>
    </dgm:pt>
    <dgm:pt modelId="{B470BC76-6922-425F-A0F1-3AF0C2E0227A}" type="pres">
      <dgm:prSet presAssocID="{5E07FFD5-AA8F-4317-8FEA-F141FD42BF14}" presName="accentRepeatNode" presStyleLbl="solidFgAcc1" presStyleIdx="1" presStyleCnt="4" custScaleX="79748" custScaleY="76547"/>
      <dgm:spPr>
        <a:solidFill>
          <a:schemeClr val="accent6">
            <a:lumMod val="20000"/>
            <a:lumOff val="80000"/>
          </a:schemeClr>
        </a:solidFill>
      </dgm:spPr>
    </dgm:pt>
    <dgm:pt modelId="{791D1C8C-51B5-48C0-9431-8E198586E363}" type="pres">
      <dgm:prSet presAssocID="{4D51CFCC-47EC-44B2-85A1-3822F0E526CF}" presName="text_3" presStyleLbl="node1" presStyleIdx="2" presStyleCnt="4">
        <dgm:presLayoutVars>
          <dgm:bulletEnabled val="1"/>
        </dgm:presLayoutVars>
      </dgm:prSet>
      <dgm:spPr/>
    </dgm:pt>
    <dgm:pt modelId="{6BA82536-45B9-486F-B4DD-326DA6F8EFED}" type="pres">
      <dgm:prSet presAssocID="{4D51CFCC-47EC-44B2-85A1-3822F0E526CF}" presName="accent_3" presStyleCnt="0"/>
      <dgm:spPr/>
    </dgm:pt>
    <dgm:pt modelId="{1C0DAAB4-BEED-4DC9-85BB-58227C251D6E}" type="pres">
      <dgm:prSet presAssocID="{4D51CFCC-47EC-44B2-85A1-3822F0E526CF}" presName="accentRepeatNode" presStyleLbl="solidFgAcc1" presStyleIdx="2" presStyleCnt="4" custScaleX="79748" custScaleY="76547"/>
      <dgm:spPr>
        <a:solidFill>
          <a:schemeClr val="accent6">
            <a:lumMod val="20000"/>
            <a:lumOff val="80000"/>
          </a:schemeClr>
        </a:solidFill>
      </dgm:spPr>
    </dgm:pt>
    <dgm:pt modelId="{239A106C-C74E-4314-B619-827F922898F3}" type="pres">
      <dgm:prSet presAssocID="{2437E739-589D-41A0-BF93-D1C6C06573C6}" presName="text_4" presStyleLbl="node1" presStyleIdx="3" presStyleCnt="4">
        <dgm:presLayoutVars>
          <dgm:bulletEnabled val="1"/>
        </dgm:presLayoutVars>
      </dgm:prSet>
      <dgm:spPr/>
    </dgm:pt>
    <dgm:pt modelId="{1478C6EC-8BEF-49C7-A99D-87E5EC7A2511}" type="pres">
      <dgm:prSet presAssocID="{2437E739-589D-41A0-BF93-D1C6C06573C6}" presName="accent_4" presStyleCnt="0"/>
      <dgm:spPr/>
    </dgm:pt>
    <dgm:pt modelId="{E1539051-F444-4C80-A3A7-EEFC2229B673}" type="pres">
      <dgm:prSet presAssocID="{2437E739-589D-41A0-BF93-D1C6C06573C6}" presName="accentRepeatNode" presStyleLbl="solidFgAcc1" presStyleIdx="3" presStyleCnt="4" custScaleX="79748" custScaleY="76547"/>
      <dgm:spPr>
        <a:solidFill>
          <a:schemeClr val="accent6">
            <a:lumMod val="20000"/>
            <a:lumOff val="80000"/>
          </a:schemeClr>
        </a:solidFill>
      </dgm:spPr>
    </dgm:pt>
  </dgm:ptLst>
  <dgm:cxnLst>
    <dgm:cxn modelId="{455DC72F-CAA7-4E10-8441-69EC88B29183}" srcId="{53796822-E59E-4571-BA9B-BD2015543C08}" destId="{2437E739-589D-41A0-BF93-D1C6C06573C6}" srcOrd="3" destOrd="0" parTransId="{1F46F985-D8E4-4219-8A6B-EDD6337ED1E8}" sibTransId="{2D6EB9D8-5781-4D0D-A210-6D8F8A3DE873}"/>
    <dgm:cxn modelId="{89621140-6B71-495F-9D34-219D406B0C2B}" type="presOf" srcId="{5E07FFD5-AA8F-4317-8FEA-F141FD42BF14}" destId="{68B147EF-BCAA-4044-A0BB-050D00BC952C}" srcOrd="0" destOrd="0" presId="urn:microsoft.com/office/officeart/2008/layout/VerticalCurvedList"/>
    <dgm:cxn modelId="{40670861-C6DA-492A-B7D7-D86899B5F03D}" type="presOf" srcId="{421DD7BE-81CB-4548-AB11-DCBE6F860F62}" destId="{93B62D0B-5096-460C-83CD-B094E7EA246A}" srcOrd="0" destOrd="0" presId="urn:microsoft.com/office/officeart/2008/layout/VerticalCurvedList"/>
    <dgm:cxn modelId="{F064B341-37B3-42CF-AEFD-76F93077EF47}" type="presOf" srcId="{4D51CFCC-47EC-44B2-85A1-3822F0E526CF}" destId="{791D1C8C-51B5-48C0-9431-8E198586E363}" srcOrd="0" destOrd="0" presId="urn:microsoft.com/office/officeart/2008/layout/VerticalCurvedList"/>
    <dgm:cxn modelId="{2F4CFF7B-CEA2-4F6B-B4F2-8B3A884EB77F}" srcId="{53796822-E59E-4571-BA9B-BD2015543C08}" destId="{4D51CFCC-47EC-44B2-85A1-3822F0E526CF}" srcOrd="2" destOrd="0" parTransId="{43D2205F-AD3A-4AED-8BD0-4AD9E534EFF6}" sibTransId="{4CA4FB53-5C3C-43A0-9D64-BB0DFEC8BF6B}"/>
    <dgm:cxn modelId="{7470067E-B804-4F54-BD99-3DC48F5A435F}" type="presOf" srcId="{DD4B98C9-755F-4605-8628-5265E03233F0}" destId="{F716223A-B846-444A-8D27-148E85B152E9}" srcOrd="0" destOrd="0" presId="urn:microsoft.com/office/officeart/2008/layout/VerticalCurvedList"/>
    <dgm:cxn modelId="{B9CC6AB9-A148-4C0F-95E5-EB2B0FC4AD33}" type="presOf" srcId="{2437E739-589D-41A0-BF93-D1C6C06573C6}" destId="{239A106C-C74E-4314-B619-827F922898F3}" srcOrd="0" destOrd="0" presId="urn:microsoft.com/office/officeart/2008/layout/VerticalCurvedList"/>
    <dgm:cxn modelId="{51F14EBD-74B1-4638-8EA7-106716DCFEE0}" type="presOf" srcId="{53796822-E59E-4571-BA9B-BD2015543C08}" destId="{C2A0728E-E271-4D94-899D-B676B0F5CCB8}" srcOrd="0" destOrd="0" presId="urn:microsoft.com/office/officeart/2008/layout/VerticalCurvedList"/>
    <dgm:cxn modelId="{A01194CB-AAF1-499D-B4E4-748FD24B354C}" srcId="{53796822-E59E-4571-BA9B-BD2015543C08}" destId="{421DD7BE-81CB-4548-AB11-DCBE6F860F62}" srcOrd="0" destOrd="0" parTransId="{A030D11C-B0CC-4985-AB4C-7A5128363FDF}" sibTransId="{DD4B98C9-755F-4605-8628-5265E03233F0}"/>
    <dgm:cxn modelId="{550E81F4-038F-480E-840B-77D32E13AA55}" srcId="{53796822-E59E-4571-BA9B-BD2015543C08}" destId="{5E07FFD5-AA8F-4317-8FEA-F141FD42BF14}" srcOrd="1" destOrd="0" parTransId="{00D049B4-3770-4B94-9937-5F7CE1C6D9D2}" sibTransId="{BCA7F645-8DB1-4A99-A16D-B76E0A16D3EB}"/>
    <dgm:cxn modelId="{659CA6F1-2109-4FDE-A777-2993BAF975E9}" type="presParOf" srcId="{C2A0728E-E271-4D94-899D-B676B0F5CCB8}" destId="{E19B6886-9B59-4C4D-AB8E-139A1B405B12}" srcOrd="0" destOrd="0" presId="urn:microsoft.com/office/officeart/2008/layout/VerticalCurvedList"/>
    <dgm:cxn modelId="{921F705F-DB80-476E-86EE-E57F71B6D1A7}" type="presParOf" srcId="{E19B6886-9B59-4C4D-AB8E-139A1B405B12}" destId="{C67BF2A1-6A57-44D7-A419-146F1C8F8364}" srcOrd="0" destOrd="0" presId="urn:microsoft.com/office/officeart/2008/layout/VerticalCurvedList"/>
    <dgm:cxn modelId="{5EDD6100-0AF6-428E-8B22-24E3C79B46FE}" type="presParOf" srcId="{C67BF2A1-6A57-44D7-A419-146F1C8F8364}" destId="{013E917D-BCDC-4440-97F0-5A5F4EF4CB27}" srcOrd="0" destOrd="0" presId="urn:microsoft.com/office/officeart/2008/layout/VerticalCurvedList"/>
    <dgm:cxn modelId="{E669312B-A99F-4FFC-BBCD-8A4CD9B726C0}" type="presParOf" srcId="{C67BF2A1-6A57-44D7-A419-146F1C8F8364}" destId="{F716223A-B846-444A-8D27-148E85B152E9}" srcOrd="1" destOrd="0" presId="urn:microsoft.com/office/officeart/2008/layout/VerticalCurvedList"/>
    <dgm:cxn modelId="{1834306D-2517-4E44-9584-9EB66DDFC27B}" type="presParOf" srcId="{C67BF2A1-6A57-44D7-A419-146F1C8F8364}" destId="{9F1EE197-6FE6-415D-B71C-1CDB13B80C69}" srcOrd="2" destOrd="0" presId="urn:microsoft.com/office/officeart/2008/layout/VerticalCurvedList"/>
    <dgm:cxn modelId="{3B78BB36-5211-462C-880D-61A358713022}" type="presParOf" srcId="{C67BF2A1-6A57-44D7-A419-146F1C8F8364}" destId="{DA839950-2006-4E17-AC9B-4845047B3B37}" srcOrd="3" destOrd="0" presId="urn:microsoft.com/office/officeart/2008/layout/VerticalCurvedList"/>
    <dgm:cxn modelId="{CB7B9A6A-4655-4992-B86C-3C49D8B2F337}" type="presParOf" srcId="{E19B6886-9B59-4C4D-AB8E-139A1B405B12}" destId="{93B62D0B-5096-460C-83CD-B094E7EA246A}" srcOrd="1" destOrd="0" presId="urn:microsoft.com/office/officeart/2008/layout/VerticalCurvedList"/>
    <dgm:cxn modelId="{01771826-70DA-4E4A-9244-567A0CD9AC9C}" type="presParOf" srcId="{E19B6886-9B59-4C4D-AB8E-139A1B405B12}" destId="{FC8D7738-A9BC-47E8-A04E-F8CE45FAC91F}" srcOrd="2" destOrd="0" presId="urn:microsoft.com/office/officeart/2008/layout/VerticalCurvedList"/>
    <dgm:cxn modelId="{C4F63186-DA63-4FC9-8DB7-01E834F6070C}" type="presParOf" srcId="{FC8D7738-A9BC-47E8-A04E-F8CE45FAC91F}" destId="{57012A47-DD1F-4D47-B166-11627EF8E18F}" srcOrd="0" destOrd="0" presId="urn:microsoft.com/office/officeart/2008/layout/VerticalCurvedList"/>
    <dgm:cxn modelId="{3790A80E-5659-4045-8E26-E20C7D1838D4}" type="presParOf" srcId="{E19B6886-9B59-4C4D-AB8E-139A1B405B12}" destId="{68B147EF-BCAA-4044-A0BB-050D00BC952C}" srcOrd="3" destOrd="0" presId="urn:microsoft.com/office/officeart/2008/layout/VerticalCurvedList"/>
    <dgm:cxn modelId="{4B1E307E-4C92-42B2-A513-839DFE981307}" type="presParOf" srcId="{E19B6886-9B59-4C4D-AB8E-139A1B405B12}" destId="{B017E0C1-7DDF-4338-8F47-9664620A7E70}" srcOrd="4" destOrd="0" presId="urn:microsoft.com/office/officeart/2008/layout/VerticalCurvedList"/>
    <dgm:cxn modelId="{98AB32D2-8F80-4CBB-BC93-728CBDD94938}" type="presParOf" srcId="{B017E0C1-7DDF-4338-8F47-9664620A7E70}" destId="{B470BC76-6922-425F-A0F1-3AF0C2E0227A}" srcOrd="0" destOrd="0" presId="urn:microsoft.com/office/officeart/2008/layout/VerticalCurvedList"/>
    <dgm:cxn modelId="{19C37DF0-B38B-42F9-A457-FB58AC3AEE9E}" type="presParOf" srcId="{E19B6886-9B59-4C4D-AB8E-139A1B405B12}" destId="{791D1C8C-51B5-48C0-9431-8E198586E363}" srcOrd="5" destOrd="0" presId="urn:microsoft.com/office/officeart/2008/layout/VerticalCurvedList"/>
    <dgm:cxn modelId="{AA45D596-BD1A-4E9A-B795-A54CD4C5ED00}" type="presParOf" srcId="{E19B6886-9B59-4C4D-AB8E-139A1B405B12}" destId="{6BA82536-45B9-486F-B4DD-326DA6F8EFED}" srcOrd="6" destOrd="0" presId="urn:microsoft.com/office/officeart/2008/layout/VerticalCurvedList"/>
    <dgm:cxn modelId="{BE64277B-6EE6-4C4E-878D-AEAD35AB86D7}" type="presParOf" srcId="{6BA82536-45B9-486F-B4DD-326DA6F8EFED}" destId="{1C0DAAB4-BEED-4DC9-85BB-58227C251D6E}" srcOrd="0" destOrd="0" presId="urn:microsoft.com/office/officeart/2008/layout/VerticalCurvedList"/>
    <dgm:cxn modelId="{D8BC5DD5-A320-43D1-ACBF-12D62BD897C7}" type="presParOf" srcId="{E19B6886-9B59-4C4D-AB8E-139A1B405B12}" destId="{239A106C-C74E-4314-B619-827F922898F3}" srcOrd="7" destOrd="0" presId="urn:microsoft.com/office/officeart/2008/layout/VerticalCurvedList"/>
    <dgm:cxn modelId="{FB410B49-2F9D-4513-8D49-DBA81C9D38FD}" type="presParOf" srcId="{E19B6886-9B59-4C4D-AB8E-139A1B405B12}" destId="{1478C6EC-8BEF-49C7-A99D-87E5EC7A2511}" srcOrd="8" destOrd="0" presId="urn:microsoft.com/office/officeart/2008/layout/VerticalCurvedList"/>
    <dgm:cxn modelId="{645FF31E-5A58-4C2B-803B-CB52FF80EDC7}" type="presParOf" srcId="{1478C6EC-8BEF-49C7-A99D-87E5EC7A2511}" destId="{E1539051-F444-4C80-A3A7-EEFC2229B67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796822-E59E-4571-BA9B-BD2015543C08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CO"/>
        </a:p>
      </dgm:t>
    </dgm:pt>
    <dgm:pt modelId="{5E07FFD5-AA8F-4317-8FEA-F141FD42BF14}">
      <dgm:prSet phldrT="[Texto]" custT="1"/>
      <dgm:spPr/>
      <dgm:t>
        <a:bodyPr/>
        <a:lstStyle/>
        <a:p>
          <a:r>
            <a: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rPr>
            <a:t>En el caso puntual de los cargos, se sugiere que se utilice la forma del género gramatical que corresponda.</a:t>
          </a:r>
          <a:endParaRPr lang="es-CO" sz="2000" dirty="0">
            <a:latin typeface="Humanst521 BT" panose="020B0602020204020204" pitchFamily="34" charset="0"/>
          </a:endParaRPr>
        </a:p>
      </dgm:t>
    </dgm:pt>
    <dgm:pt modelId="{00D049B4-3770-4B94-9937-5F7CE1C6D9D2}" type="parTrans" cxnId="{550E81F4-038F-480E-840B-77D32E13AA55}">
      <dgm:prSet/>
      <dgm:spPr/>
      <dgm:t>
        <a:bodyPr/>
        <a:lstStyle/>
        <a:p>
          <a:endParaRPr lang="es-CO" sz="2000">
            <a:latin typeface="Humanst521 BT" panose="020B0602020204020204" pitchFamily="34" charset="0"/>
          </a:endParaRPr>
        </a:p>
      </dgm:t>
    </dgm:pt>
    <dgm:pt modelId="{BCA7F645-8DB1-4A99-A16D-B76E0A16D3EB}" type="sibTrans" cxnId="{550E81F4-038F-480E-840B-77D32E13AA55}">
      <dgm:prSet/>
      <dgm:spPr/>
      <dgm:t>
        <a:bodyPr/>
        <a:lstStyle/>
        <a:p>
          <a:endParaRPr lang="es-CO" sz="2000">
            <a:latin typeface="Humanst521 BT" panose="020B0602020204020204" pitchFamily="34" charset="0"/>
          </a:endParaRPr>
        </a:p>
      </dgm:t>
    </dgm:pt>
    <dgm:pt modelId="{2437E739-589D-41A0-BF93-D1C6C06573C6}">
      <dgm:prSet phldrT="[Texto]" custT="1"/>
      <dgm:spPr/>
      <dgm:t>
        <a:bodyPr/>
        <a:lstStyle/>
        <a:p>
          <a:r>
            <a: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rPr>
            <a:t>No usar dichos populares que refuercen los estereotipos de género. </a:t>
          </a:r>
          <a:endParaRPr lang="es-CO" sz="2000" dirty="0">
            <a:latin typeface="Humanst521 BT" panose="020B0602020204020204" pitchFamily="34" charset="0"/>
          </a:endParaRPr>
        </a:p>
      </dgm:t>
    </dgm:pt>
    <dgm:pt modelId="{1F46F985-D8E4-4219-8A6B-EDD6337ED1E8}" type="parTrans" cxnId="{455DC72F-CAA7-4E10-8441-69EC88B29183}">
      <dgm:prSet/>
      <dgm:spPr/>
      <dgm:t>
        <a:bodyPr/>
        <a:lstStyle/>
        <a:p>
          <a:endParaRPr lang="es-CO" sz="2000">
            <a:latin typeface="Humanst521 BT" panose="020B0602020204020204" pitchFamily="34" charset="0"/>
          </a:endParaRPr>
        </a:p>
      </dgm:t>
    </dgm:pt>
    <dgm:pt modelId="{2D6EB9D8-5781-4D0D-A210-6D8F8A3DE873}" type="sibTrans" cxnId="{455DC72F-CAA7-4E10-8441-69EC88B29183}">
      <dgm:prSet/>
      <dgm:spPr/>
      <dgm:t>
        <a:bodyPr/>
        <a:lstStyle/>
        <a:p>
          <a:endParaRPr lang="es-CO" sz="2000">
            <a:latin typeface="Humanst521 BT" panose="020B0602020204020204" pitchFamily="34" charset="0"/>
          </a:endParaRPr>
        </a:p>
      </dgm:t>
    </dgm:pt>
    <dgm:pt modelId="{421DD7BE-81CB-4548-AB11-DCBE6F860F62}">
      <dgm:prSet phldrT="[Texto]" custT="1"/>
      <dgm:spPr/>
      <dgm:t>
        <a:bodyPr/>
        <a:lstStyle/>
        <a:p>
          <a:r>
            <a: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rPr>
            <a:t>Si la comunicación va dirigida a una persona específica se debe hacer uso adecuado de su sexo o identidad de género con la cual se identifique.</a:t>
          </a:r>
          <a:endParaRPr lang="es-CO" sz="2000" dirty="0">
            <a:latin typeface="Humanst521 BT" panose="020B0602020204020204" pitchFamily="34" charset="0"/>
          </a:endParaRPr>
        </a:p>
      </dgm:t>
    </dgm:pt>
    <dgm:pt modelId="{DD4B98C9-755F-4605-8628-5265E03233F0}" type="sibTrans" cxnId="{A01194CB-AAF1-499D-B4E4-748FD24B354C}">
      <dgm:prSet/>
      <dgm:spPr/>
      <dgm:t>
        <a:bodyPr/>
        <a:lstStyle/>
        <a:p>
          <a:endParaRPr lang="es-CO" sz="2000">
            <a:latin typeface="Humanst521 BT" panose="020B0602020204020204" pitchFamily="34" charset="0"/>
          </a:endParaRPr>
        </a:p>
      </dgm:t>
    </dgm:pt>
    <dgm:pt modelId="{A030D11C-B0CC-4985-AB4C-7A5128363FDF}" type="parTrans" cxnId="{A01194CB-AAF1-499D-B4E4-748FD24B354C}">
      <dgm:prSet/>
      <dgm:spPr/>
      <dgm:t>
        <a:bodyPr/>
        <a:lstStyle/>
        <a:p>
          <a:endParaRPr lang="es-CO" sz="2000">
            <a:latin typeface="Humanst521 BT" panose="020B0602020204020204" pitchFamily="34" charset="0"/>
          </a:endParaRPr>
        </a:p>
      </dgm:t>
    </dgm:pt>
    <dgm:pt modelId="{C2A0728E-E271-4D94-899D-B676B0F5CCB8}" type="pres">
      <dgm:prSet presAssocID="{53796822-E59E-4571-BA9B-BD2015543C08}" presName="Name0" presStyleCnt="0">
        <dgm:presLayoutVars>
          <dgm:chMax val="7"/>
          <dgm:chPref val="7"/>
          <dgm:dir/>
        </dgm:presLayoutVars>
      </dgm:prSet>
      <dgm:spPr/>
    </dgm:pt>
    <dgm:pt modelId="{E19B6886-9B59-4C4D-AB8E-139A1B405B12}" type="pres">
      <dgm:prSet presAssocID="{53796822-E59E-4571-BA9B-BD2015543C08}" presName="Name1" presStyleCnt="0"/>
      <dgm:spPr/>
    </dgm:pt>
    <dgm:pt modelId="{C67BF2A1-6A57-44D7-A419-146F1C8F8364}" type="pres">
      <dgm:prSet presAssocID="{53796822-E59E-4571-BA9B-BD2015543C08}" presName="cycle" presStyleCnt="0"/>
      <dgm:spPr/>
    </dgm:pt>
    <dgm:pt modelId="{013E917D-BCDC-4440-97F0-5A5F4EF4CB27}" type="pres">
      <dgm:prSet presAssocID="{53796822-E59E-4571-BA9B-BD2015543C08}" presName="srcNode" presStyleLbl="node1" presStyleIdx="0" presStyleCnt="3"/>
      <dgm:spPr/>
    </dgm:pt>
    <dgm:pt modelId="{F716223A-B846-444A-8D27-148E85B152E9}" type="pres">
      <dgm:prSet presAssocID="{53796822-E59E-4571-BA9B-BD2015543C08}" presName="conn" presStyleLbl="parChTrans1D2" presStyleIdx="0" presStyleCnt="1"/>
      <dgm:spPr/>
    </dgm:pt>
    <dgm:pt modelId="{9F1EE197-6FE6-415D-B71C-1CDB13B80C69}" type="pres">
      <dgm:prSet presAssocID="{53796822-E59E-4571-BA9B-BD2015543C08}" presName="extraNode" presStyleLbl="node1" presStyleIdx="0" presStyleCnt="3"/>
      <dgm:spPr/>
    </dgm:pt>
    <dgm:pt modelId="{DA839950-2006-4E17-AC9B-4845047B3B37}" type="pres">
      <dgm:prSet presAssocID="{53796822-E59E-4571-BA9B-BD2015543C08}" presName="dstNode" presStyleLbl="node1" presStyleIdx="0" presStyleCnt="3"/>
      <dgm:spPr/>
    </dgm:pt>
    <dgm:pt modelId="{93B62D0B-5096-460C-83CD-B094E7EA246A}" type="pres">
      <dgm:prSet presAssocID="{421DD7BE-81CB-4548-AB11-DCBE6F860F62}" presName="text_1" presStyleLbl="node1" presStyleIdx="0" presStyleCnt="3">
        <dgm:presLayoutVars>
          <dgm:bulletEnabled val="1"/>
        </dgm:presLayoutVars>
      </dgm:prSet>
      <dgm:spPr/>
    </dgm:pt>
    <dgm:pt modelId="{FC8D7738-A9BC-47E8-A04E-F8CE45FAC91F}" type="pres">
      <dgm:prSet presAssocID="{421DD7BE-81CB-4548-AB11-DCBE6F860F62}" presName="accent_1" presStyleCnt="0"/>
      <dgm:spPr/>
    </dgm:pt>
    <dgm:pt modelId="{57012A47-DD1F-4D47-B166-11627EF8E18F}" type="pres">
      <dgm:prSet presAssocID="{421DD7BE-81CB-4548-AB11-DCBE6F860F62}" presName="accentRepeatNode" presStyleLbl="solidFgAcc1" presStyleIdx="0" presStyleCnt="3" custScaleX="79748" custScaleY="76547"/>
      <dgm:spPr>
        <a:solidFill>
          <a:schemeClr val="accent6">
            <a:lumMod val="20000"/>
            <a:lumOff val="80000"/>
          </a:schemeClr>
        </a:solidFill>
      </dgm:spPr>
    </dgm:pt>
    <dgm:pt modelId="{68B147EF-BCAA-4044-A0BB-050D00BC952C}" type="pres">
      <dgm:prSet presAssocID="{5E07FFD5-AA8F-4317-8FEA-F141FD42BF14}" presName="text_2" presStyleLbl="node1" presStyleIdx="1" presStyleCnt="3">
        <dgm:presLayoutVars>
          <dgm:bulletEnabled val="1"/>
        </dgm:presLayoutVars>
      </dgm:prSet>
      <dgm:spPr/>
    </dgm:pt>
    <dgm:pt modelId="{B017E0C1-7DDF-4338-8F47-9664620A7E70}" type="pres">
      <dgm:prSet presAssocID="{5E07FFD5-AA8F-4317-8FEA-F141FD42BF14}" presName="accent_2" presStyleCnt="0"/>
      <dgm:spPr/>
    </dgm:pt>
    <dgm:pt modelId="{B470BC76-6922-425F-A0F1-3AF0C2E0227A}" type="pres">
      <dgm:prSet presAssocID="{5E07FFD5-AA8F-4317-8FEA-F141FD42BF14}" presName="accentRepeatNode" presStyleLbl="solidFgAcc1" presStyleIdx="1" presStyleCnt="3" custScaleX="79748" custScaleY="76547"/>
      <dgm:spPr>
        <a:solidFill>
          <a:schemeClr val="accent6">
            <a:lumMod val="20000"/>
            <a:lumOff val="80000"/>
          </a:schemeClr>
        </a:solidFill>
      </dgm:spPr>
    </dgm:pt>
    <dgm:pt modelId="{B3E3F1E7-0133-4B20-9C22-93E7891644E9}" type="pres">
      <dgm:prSet presAssocID="{2437E739-589D-41A0-BF93-D1C6C06573C6}" presName="text_3" presStyleLbl="node1" presStyleIdx="2" presStyleCnt="3">
        <dgm:presLayoutVars>
          <dgm:bulletEnabled val="1"/>
        </dgm:presLayoutVars>
      </dgm:prSet>
      <dgm:spPr/>
    </dgm:pt>
    <dgm:pt modelId="{C2EBBF6C-9156-452A-B382-DB137A64038E}" type="pres">
      <dgm:prSet presAssocID="{2437E739-589D-41A0-BF93-D1C6C06573C6}" presName="accent_3" presStyleCnt="0"/>
      <dgm:spPr/>
    </dgm:pt>
    <dgm:pt modelId="{E1539051-F444-4C80-A3A7-EEFC2229B673}" type="pres">
      <dgm:prSet presAssocID="{2437E739-589D-41A0-BF93-D1C6C06573C6}" presName="accentRepeatNode" presStyleLbl="solidFgAcc1" presStyleIdx="2" presStyleCnt="3" custScaleX="79748" custScaleY="76547"/>
      <dgm:spPr>
        <a:solidFill>
          <a:schemeClr val="accent6">
            <a:lumMod val="20000"/>
            <a:lumOff val="80000"/>
          </a:schemeClr>
        </a:solidFill>
      </dgm:spPr>
    </dgm:pt>
  </dgm:ptLst>
  <dgm:cxnLst>
    <dgm:cxn modelId="{D9E9700C-FC90-4958-8066-E96B836ABD8A}" type="presOf" srcId="{DD4B98C9-755F-4605-8628-5265E03233F0}" destId="{F716223A-B846-444A-8D27-148E85B152E9}" srcOrd="0" destOrd="0" presId="urn:microsoft.com/office/officeart/2008/layout/VerticalCurvedList"/>
    <dgm:cxn modelId="{7F24D60D-A91A-48C3-AB4D-8D6730AD542A}" type="presOf" srcId="{421DD7BE-81CB-4548-AB11-DCBE6F860F62}" destId="{93B62D0B-5096-460C-83CD-B094E7EA246A}" srcOrd="0" destOrd="0" presId="urn:microsoft.com/office/officeart/2008/layout/VerticalCurvedList"/>
    <dgm:cxn modelId="{A49C8F28-9B95-4BE5-BA0A-AA66AD1D41B4}" type="presOf" srcId="{5E07FFD5-AA8F-4317-8FEA-F141FD42BF14}" destId="{68B147EF-BCAA-4044-A0BB-050D00BC952C}" srcOrd="0" destOrd="0" presId="urn:microsoft.com/office/officeart/2008/layout/VerticalCurvedList"/>
    <dgm:cxn modelId="{455DC72F-CAA7-4E10-8441-69EC88B29183}" srcId="{53796822-E59E-4571-BA9B-BD2015543C08}" destId="{2437E739-589D-41A0-BF93-D1C6C06573C6}" srcOrd="2" destOrd="0" parTransId="{1F46F985-D8E4-4219-8A6B-EDD6337ED1E8}" sibTransId="{2D6EB9D8-5781-4D0D-A210-6D8F8A3DE873}"/>
    <dgm:cxn modelId="{69F1FF48-526B-43D6-A994-3909A5354F09}" type="presOf" srcId="{2437E739-589D-41A0-BF93-D1C6C06573C6}" destId="{B3E3F1E7-0133-4B20-9C22-93E7891644E9}" srcOrd="0" destOrd="0" presId="urn:microsoft.com/office/officeart/2008/layout/VerticalCurvedList"/>
    <dgm:cxn modelId="{A01194CB-AAF1-499D-B4E4-748FD24B354C}" srcId="{53796822-E59E-4571-BA9B-BD2015543C08}" destId="{421DD7BE-81CB-4548-AB11-DCBE6F860F62}" srcOrd="0" destOrd="0" parTransId="{A030D11C-B0CC-4985-AB4C-7A5128363FDF}" sibTransId="{DD4B98C9-755F-4605-8628-5265E03233F0}"/>
    <dgm:cxn modelId="{13BA46DD-C6FD-4649-B5A9-538D5C6166CB}" type="presOf" srcId="{53796822-E59E-4571-BA9B-BD2015543C08}" destId="{C2A0728E-E271-4D94-899D-B676B0F5CCB8}" srcOrd="0" destOrd="0" presId="urn:microsoft.com/office/officeart/2008/layout/VerticalCurvedList"/>
    <dgm:cxn modelId="{550E81F4-038F-480E-840B-77D32E13AA55}" srcId="{53796822-E59E-4571-BA9B-BD2015543C08}" destId="{5E07FFD5-AA8F-4317-8FEA-F141FD42BF14}" srcOrd="1" destOrd="0" parTransId="{00D049B4-3770-4B94-9937-5F7CE1C6D9D2}" sibTransId="{BCA7F645-8DB1-4A99-A16D-B76E0A16D3EB}"/>
    <dgm:cxn modelId="{81684237-9D7F-4899-9882-114B09C07750}" type="presParOf" srcId="{C2A0728E-E271-4D94-899D-B676B0F5CCB8}" destId="{E19B6886-9B59-4C4D-AB8E-139A1B405B12}" srcOrd="0" destOrd="0" presId="urn:microsoft.com/office/officeart/2008/layout/VerticalCurvedList"/>
    <dgm:cxn modelId="{5FB28475-57B6-41C9-B124-3239B72975E2}" type="presParOf" srcId="{E19B6886-9B59-4C4D-AB8E-139A1B405B12}" destId="{C67BF2A1-6A57-44D7-A419-146F1C8F8364}" srcOrd="0" destOrd="0" presId="urn:microsoft.com/office/officeart/2008/layout/VerticalCurvedList"/>
    <dgm:cxn modelId="{5AD08FEC-D1CE-4FA6-951E-86BF1AB02A29}" type="presParOf" srcId="{C67BF2A1-6A57-44D7-A419-146F1C8F8364}" destId="{013E917D-BCDC-4440-97F0-5A5F4EF4CB27}" srcOrd="0" destOrd="0" presId="urn:microsoft.com/office/officeart/2008/layout/VerticalCurvedList"/>
    <dgm:cxn modelId="{DAF9FE9C-5B65-457A-8600-2F40B2EEA856}" type="presParOf" srcId="{C67BF2A1-6A57-44D7-A419-146F1C8F8364}" destId="{F716223A-B846-444A-8D27-148E85B152E9}" srcOrd="1" destOrd="0" presId="urn:microsoft.com/office/officeart/2008/layout/VerticalCurvedList"/>
    <dgm:cxn modelId="{A8C2197F-8146-4E41-A47F-1E0226C5CDBC}" type="presParOf" srcId="{C67BF2A1-6A57-44D7-A419-146F1C8F8364}" destId="{9F1EE197-6FE6-415D-B71C-1CDB13B80C69}" srcOrd="2" destOrd="0" presId="urn:microsoft.com/office/officeart/2008/layout/VerticalCurvedList"/>
    <dgm:cxn modelId="{CC62DCF6-0295-4F54-A0F8-6737D48556D7}" type="presParOf" srcId="{C67BF2A1-6A57-44D7-A419-146F1C8F8364}" destId="{DA839950-2006-4E17-AC9B-4845047B3B37}" srcOrd="3" destOrd="0" presId="urn:microsoft.com/office/officeart/2008/layout/VerticalCurvedList"/>
    <dgm:cxn modelId="{EF7FE8AD-AA1B-49EB-8C3C-917245DCB087}" type="presParOf" srcId="{E19B6886-9B59-4C4D-AB8E-139A1B405B12}" destId="{93B62D0B-5096-460C-83CD-B094E7EA246A}" srcOrd="1" destOrd="0" presId="urn:microsoft.com/office/officeart/2008/layout/VerticalCurvedList"/>
    <dgm:cxn modelId="{4423EDCD-C491-4DB7-8669-AB55C57684B3}" type="presParOf" srcId="{E19B6886-9B59-4C4D-AB8E-139A1B405B12}" destId="{FC8D7738-A9BC-47E8-A04E-F8CE45FAC91F}" srcOrd="2" destOrd="0" presId="urn:microsoft.com/office/officeart/2008/layout/VerticalCurvedList"/>
    <dgm:cxn modelId="{66C8CD2C-0E27-47C5-964D-F8C015DC205A}" type="presParOf" srcId="{FC8D7738-A9BC-47E8-A04E-F8CE45FAC91F}" destId="{57012A47-DD1F-4D47-B166-11627EF8E18F}" srcOrd="0" destOrd="0" presId="urn:microsoft.com/office/officeart/2008/layout/VerticalCurvedList"/>
    <dgm:cxn modelId="{2D799628-AECF-4126-99F3-0A62190A4DA5}" type="presParOf" srcId="{E19B6886-9B59-4C4D-AB8E-139A1B405B12}" destId="{68B147EF-BCAA-4044-A0BB-050D00BC952C}" srcOrd="3" destOrd="0" presId="urn:microsoft.com/office/officeart/2008/layout/VerticalCurvedList"/>
    <dgm:cxn modelId="{19F5AA82-D4FD-4515-BCCE-22DEE8F3B766}" type="presParOf" srcId="{E19B6886-9B59-4C4D-AB8E-139A1B405B12}" destId="{B017E0C1-7DDF-4338-8F47-9664620A7E70}" srcOrd="4" destOrd="0" presId="urn:microsoft.com/office/officeart/2008/layout/VerticalCurvedList"/>
    <dgm:cxn modelId="{6D9D4EE0-D43E-419A-A16E-9A55E7BA3A01}" type="presParOf" srcId="{B017E0C1-7DDF-4338-8F47-9664620A7E70}" destId="{B470BC76-6922-425F-A0F1-3AF0C2E0227A}" srcOrd="0" destOrd="0" presId="urn:microsoft.com/office/officeart/2008/layout/VerticalCurvedList"/>
    <dgm:cxn modelId="{05407E44-4A74-40E1-9835-2CD68F3BC9DF}" type="presParOf" srcId="{E19B6886-9B59-4C4D-AB8E-139A1B405B12}" destId="{B3E3F1E7-0133-4B20-9C22-93E7891644E9}" srcOrd="5" destOrd="0" presId="urn:microsoft.com/office/officeart/2008/layout/VerticalCurvedList"/>
    <dgm:cxn modelId="{30882A1C-B705-4BBE-A102-DB85616A98CA}" type="presParOf" srcId="{E19B6886-9B59-4C4D-AB8E-139A1B405B12}" destId="{C2EBBF6C-9156-452A-B382-DB137A64038E}" srcOrd="6" destOrd="0" presId="urn:microsoft.com/office/officeart/2008/layout/VerticalCurvedList"/>
    <dgm:cxn modelId="{DC6F7DE0-058F-4224-B440-7D612F296EF6}" type="presParOf" srcId="{C2EBBF6C-9156-452A-B382-DB137A64038E}" destId="{E1539051-F444-4C80-A3A7-EEFC2229B67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6223A-B846-444A-8D27-148E85B152E9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B62D0B-5096-460C-83CD-B094E7EA246A}">
      <dsp:nvSpPr>
        <dsp:cNvPr id="0" name=""/>
        <dsp:cNvSpPr/>
      </dsp:nvSpPr>
      <dsp:spPr>
        <a:xfrm>
          <a:off x="610504" y="416587"/>
          <a:ext cx="9827680" cy="8336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>
              <a:latin typeface="Humanst521 BT" panose="020B0602020204020204" pitchFamily="34" charset="0"/>
            </a:rPr>
            <a:t>Eliminar el uso de la palabra hombre para referirse a la especie humana.</a:t>
          </a:r>
          <a:endParaRPr lang="es-CO" sz="2000" kern="1200" dirty="0">
            <a:latin typeface="Humanst521 BT" panose="020B0602020204020204" pitchFamily="34" charset="0"/>
          </a:endParaRPr>
        </a:p>
      </dsp:txBody>
      <dsp:txXfrm>
        <a:off x="610504" y="416587"/>
        <a:ext cx="9827680" cy="833607"/>
      </dsp:txXfrm>
    </dsp:sp>
    <dsp:sp modelId="{57012A47-DD1F-4D47-B166-11627EF8E18F}">
      <dsp:nvSpPr>
        <dsp:cNvPr id="0" name=""/>
        <dsp:cNvSpPr/>
      </dsp:nvSpPr>
      <dsp:spPr>
        <a:xfrm>
          <a:off x="195013" y="434577"/>
          <a:ext cx="830981" cy="797627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B147EF-BCAA-4044-A0BB-050D00BC952C}">
      <dsp:nvSpPr>
        <dsp:cNvPr id="0" name=""/>
        <dsp:cNvSpPr/>
      </dsp:nvSpPr>
      <dsp:spPr>
        <a:xfrm>
          <a:off x="1088431" y="1667215"/>
          <a:ext cx="9349753" cy="8336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>
              <a:latin typeface="Humanst521 BT" panose="020B0602020204020204" pitchFamily="34" charset="0"/>
            </a:rPr>
            <a:t>Evitar el uso exclusivo del masculino o femenino para referirse a profesiones, oficios o actividades tradicionalmente asignadas o asociadas a hombres y mujeres.</a:t>
          </a:r>
          <a:endParaRPr lang="es-CO" sz="2000" kern="1200" dirty="0">
            <a:latin typeface="Humanst521 BT" panose="020B0602020204020204" pitchFamily="34" charset="0"/>
          </a:endParaRPr>
        </a:p>
      </dsp:txBody>
      <dsp:txXfrm>
        <a:off x="1088431" y="1667215"/>
        <a:ext cx="9349753" cy="833607"/>
      </dsp:txXfrm>
    </dsp:sp>
    <dsp:sp modelId="{B470BC76-6922-425F-A0F1-3AF0C2E0227A}">
      <dsp:nvSpPr>
        <dsp:cNvPr id="0" name=""/>
        <dsp:cNvSpPr/>
      </dsp:nvSpPr>
      <dsp:spPr>
        <a:xfrm>
          <a:off x="672940" y="1685205"/>
          <a:ext cx="830981" cy="797627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1D1C8C-51B5-48C0-9431-8E198586E363}">
      <dsp:nvSpPr>
        <dsp:cNvPr id="0" name=""/>
        <dsp:cNvSpPr/>
      </dsp:nvSpPr>
      <dsp:spPr>
        <a:xfrm>
          <a:off x="1088431" y="2917843"/>
          <a:ext cx="9349753" cy="8336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>
              <a:latin typeface="Humanst521 BT" panose="020B0602020204020204" pitchFamily="34" charset="0"/>
            </a:rPr>
            <a:t>Eliminar la infantilización de las mujeres en todos los ámbitos.</a:t>
          </a:r>
          <a:endParaRPr lang="es-CO" sz="2000" kern="1200" dirty="0">
            <a:latin typeface="Humanst521 BT" panose="020B0602020204020204" pitchFamily="34" charset="0"/>
          </a:endParaRPr>
        </a:p>
      </dsp:txBody>
      <dsp:txXfrm>
        <a:off x="1088431" y="2917843"/>
        <a:ext cx="9349753" cy="833607"/>
      </dsp:txXfrm>
    </dsp:sp>
    <dsp:sp modelId="{1C0DAAB4-BEED-4DC9-85BB-58227C251D6E}">
      <dsp:nvSpPr>
        <dsp:cNvPr id="0" name=""/>
        <dsp:cNvSpPr/>
      </dsp:nvSpPr>
      <dsp:spPr>
        <a:xfrm>
          <a:off x="672940" y="2935834"/>
          <a:ext cx="830981" cy="797627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A106C-C74E-4314-B619-827F922898F3}">
      <dsp:nvSpPr>
        <dsp:cNvPr id="0" name=""/>
        <dsp:cNvSpPr/>
      </dsp:nvSpPr>
      <dsp:spPr>
        <a:xfrm>
          <a:off x="610504" y="4168472"/>
          <a:ext cx="9827680" cy="8336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67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>
              <a:latin typeface="Humanst521 BT" panose="020B0602020204020204" pitchFamily="34" charset="0"/>
            </a:rPr>
            <a:t>Referirse de manera adecuada a las personas que no se identifiquen dentro de la heteronormatividad.</a:t>
          </a:r>
          <a:endParaRPr lang="es-CO" sz="2000" kern="1200" dirty="0">
            <a:latin typeface="Humanst521 BT" panose="020B0602020204020204" pitchFamily="34" charset="0"/>
          </a:endParaRPr>
        </a:p>
      </dsp:txBody>
      <dsp:txXfrm>
        <a:off x="610504" y="4168472"/>
        <a:ext cx="9827680" cy="833607"/>
      </dsp:txXfrm>
    </dsp:sp>
    <dsp:sp modelId="{E1539051-F444-4C80-A3A7-EEFC2229B673}">
      <dsp:nvSpPr>
        <dsp:cNvPr id="0" name=""/>
        <dsp:cNvSpPr/>
      </dsp:nvSpPr>
      <dsp:spPr>
        <a:xfrm>
          <a:off x="195013" y="4186462"/>
          <a:ext cx="830981" cy="797627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6223A-B846-444A-8D27-148E85B152E9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B62D0B-5096-460C-83CD-B094E7EA246A}">
      <dsp:nvSpPr>
        <dsp:cNvPr id="0" name=""/>
        <dsp:cNvSpPr/>
      </dsp:nvSpPr>
      <dsp:spPr>
        <a:xfrm>
          <a:off x="750306" y="541866"/>
          <a:ext cx="9687878" cy="108373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rPr>
            <a:t>Si la comunicación va dirigida a una persona específica se debe hacer uso adecuado de su sexo o identidad de género con la cual se identifique.</a:t>
          </a:r>
          <a:endParaRPr lang="es-CO" sz="2000" kern="1200" dirty="0">
            <a:latin typeface="Humanst521 BT" panose="020B0602020204020204" pitchFamily="34" charset="0"/>
          </a:endParaRPr>
        </a:p>
      </dsp:txBody>
      <dsp:txXfrm>
        <a:off x="750306" y="541866"/>
        <a:ext cx="9687878" cy="1083733"/>
      </dsp:txXfrm>
    </dsp:sp>
    <dsp:sp modelId="{57012A47-DD1F-4D47-B166-11627EF8E18F}">
      <dsp:nvSpPr>
        <dsp:cNvPr id="0" name=""/>
        <dsp:cNvSpPr/>
      </dsp:nvSpPr>
      <dsp:spPr>
        <a:xfrm>
          <a:off x="210146" y="565255"/>
          <a:ext cx="1080319" cy="1036956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B147EF-BCAA-4044-A0BB-050D00BC952C}">
      <dsp:nvSpPr>
        <dsp:cNvPr id="0" name=""/>
        <dsp:cNvSpPr/>
      </dsp:nvSpPr>
      <dsp:spPr>
        <a:xfrm>
          <a:off x="1144243" y="2167466"/>
          <a:ext cx="9293941" cy="108373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rPr>
            <a:t>En el caso puntual de los cargos, se sugiere que se utilice la forma del género gramatical que corresponda.</a:t>
          </a:r>
          <a:endParaRPr lang="es-CO" sz="2000" kern="1200" dirty="0">
            <a:latin typeface="Humanst521 BT" panose="020B0602020204020204" pitchFamily="34" charset="0"/>
          </a:endParaRPr>
        </a:p>
      </dsp:txBody>
      <dsp:txXfrm>
        <a:off x="1144243" y="2167466"/>
        <a:ext cx="9293941" cy="1083733"/>
      </dsp:txXfrm>
    </dsp:sp>
    <dsp:sp modelId="{B470BC76-6922-425F-A0F1-3AF0C2E0227A}">
      <dsp:nvSpPr>
        <dsp:cNvPr id="0" name=""/>
        <dsp:cNvSpPr/>
      </dsp:nvSpPr>
      <dsp:spPr>
        <a:xfrm>
          <a:off x="604083" y="2190855"/>
          <a:ext cx="1080319" cy="1036956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E3F1E7-0133-4B20-9C22-93E7891644E9}">
      <dsp:nvSpPr>
        <dsp:cNvPr id="0" name=""/>
        <dsp:cNvSpPr/>
      </dsp:nvSpPr>
      <dsp:spPr>
        <a:xfrm>
          <a:off x="750306" y="3793066"/>
          <a:ext cx="9687878" cy="108373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rPr>
            <a:t>No usar dichos populares que refuercen los estereotipos de género. </a:t>
          </a:r>
          <a:endParaRPr lang="es-CO" sz="2000" kern="1200" dirty="0">
            <a:latin typeface="Humanst521 BT" panose="020B0602020204020204" pitchFamily="34" charset="0"/>
          </a:endParaRPr>
        </a:p>
      </dsp:txBody>
      <dsp:txXfrm>
        <a:off x="750306" y="3793066"/>
        <a:ext cx="9687878" cy="1083733"/>
      </dsp:txXfrm>
    </dsp:sp>
    <dsp:sp modelId="{E1539051-F444-4C80-A3A7-EEFC2229B673}">
      <dsp:nvSpPr>
        <dsp:cNvPr id="0" name=""/>
        <dsp:cNvSpPr/>
      </dsp:nvSpPr>
      <dsp:spPr>
        <a:xfrm>
          <a:off x="210146" y="3816455"/>
          <a:ext cx="1080319" cy="1036956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42C8C-4EDE-4AF3-AB1D-509B2EFD4A8C}" type="datetimeFigureOut">
              <a:rPr lang="es-CO" smtClean="0"/>
              <a:t>8/04/2024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AA91C-128A-494C-B140-297DE784E3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2737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457200" algn="just">
              <a:lnSpc>
                <a:spcPct val="200000"/>
              </a:lnSpc>
            </a:pPr>
            <a:r>
              <a:rPr lang="es-CO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Derecho a la no discriminación por razón de orientación sexual diversa-Caso en que Corporación Universitaria niega el reintegro de un estudiante al programa de medicina de una persona afrodescendiente con orientación sexual diversa</a:t>
            </a:r>
          </a:p>
          <a:p>
            <a:pPr indent="457200" algn="just">
              <a:lnSpc>
                <a:spcPct val="200000"/>
              </a:lnSpc>
            </a:pPr>
            <a:endParaRPr lang="es-CO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7200" algn="just">
              <a:lnSpc>
                <a:spcPct val="200000"/>
              </a:lnSpc>
            </a:pPr>
            <a:r>
              <a:rPr lang="es-CO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Corrección del componente sexo en documentos de personas trans. Reglamenta el trámite previsto en los artículos 91 y 95 del Decreto-ley 1260 de 1970, cuando una persona quiere corregir el componente sexo en el Registro del Estado Civil.</a:t>
            </a:r>
            <a:r>
              <a:rPr lang="es-CO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es-CO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82" name="Google Shape;18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6110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3" name="Google Shape;23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dirty="0">
                <a:solidFill>
                  <a:srgbClr val="F6464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Artículo 1.</a:t>
            </a:r>
            <a:endParaRPr b="1" dirty="0">
              <a:solidFill>
                <a:srgbClr val="F64646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457200" lvl="1" indent="0" algn="just" rtl="0">
              <a:spcBef>
                <a:spcPts val="45"/>
              </a:spcBef>
              <a:spcAft>
                <a:spcPts val="0"/>
              </a:spcAft>
              <a:buNone/>
            </a:pPr>
            <a:r>
              <a:rPr lang="es-ES" dirty="0">
                <a:latin typeface="Quattrocento Sans"/>
                <a:ea typeface="Quattrocento Sans"/>
                <a:cs typeface="Quattrocento Sans"/>
                <a:sym typeface="Quattrocento Sans"/>
              </a:rPr>
              <a:t>Todos los seres humanos </a:t>
            </a:r>
            <a:r>
              <a:rPr lang="es-ES" b="1" i="1" dirty="0">
                <a:latin typeface="Quattrocento Sans"/>
                <a:ea typeface="Quattrocento Sans"/>
                <a:cs typeface="Quattrocento Sans"/>
                <a:sym typeface="Quattrocento Sans"/>
              </a:rPr>
              <a:t>nacen libres e iguales en dignidad y derechos </a:t>
            </a:r>
            <a:r>
              <a:rPr lang="es-ES" dirty="0">
                <a:latin typeface="Quattrocento Sans"/>
                <a:ea typeface="Quattrocento Sans"/>
                <a:cs typeface="Quattrocento Sans"/>
                <a:sym typeface="Quattrocento Sans"/>
              </a:rPr>
              <a:t>y, dotados como están de razón y conciencia, deben comportarse fraternalmente los unos con los otros.</a:t>
            </a:r>
            <a:endParaRPr dirty="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None/>
            </a:pPr>
            <a:endParaRPr sz="1600" dirty="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None/>
            </a:pPr>
            <a:r>
              <a:rPr lang="es-ES" b="1" dirty="0">
                <a:solidFill>
                  <a:srgbClr val="F64646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Artículo 7.</a:t>
            </a:r>
            <a:endParaRPr b="1" dirty="0">
              <a:solidFill>
                <a:srgbClr val="F64646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457200" lvl="1" indent="0" algn="just" rtl="0">
              <a:spcBef>
                <a:spcPts val="45"/>
              </a:spcBef>
              <a:spcAft>
                <a:spcPts val="0"/>
              </a:spcAft>
              <a:buNone/>
            </a:pPr>
            <a:r>
              <a:rPr lang="es-ES" b="1" dirty="0">
                <a:latin typeface="Quattrocento Sans"/>
                <a:ea typeface="Quattrocento Sans"/>
                <a:cs typeface="Quattrocento Sans"/>
                <a:sym typeface="Quattrocento Sans"/>
              </a:rPr>
              <a:t>Todos son iguales ante la ley</a:t>
            </a:r>
            <a:r>
              <a:rPr lang="es-ES" dirty="0">
                <a:latin typeface="Quattrocento Sans"/>
                <a:ea typeface="Quattrocento Sans"/>
                <a:cs typeface="Quattrocento Sans"/>
                <a:sym typeface="Quattrocento Sans"/>
              </a:rPr>
              <a:t> y tienen, sin distinción, derecho a igual  protección de la ley. </a:t>
            </a:r>
            <a:r>
              <a:rPr lang="es-ES" i="1" dirty="0">
                <a:latin typeface="Quattrocento Sans"/>
                <a:ea typeface="Quattrocento Sans"/>
                <a:cs typeface="Quattrocento Sans"/>
                <a:sym typeface="Quattrocento Sans"/>
              </a:rPr>
              <a:t>Todos tienen derecho a igual protección contra  toda discriminación,</a:t>
            </a:r>
            <a:endParaRPr i="1" dirty="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457200" lvl="1" indent="0" algn="just" rtl="0">
              <a:spcBef>
                <a:spcPts val="45"/>
              </a:spcBef>
              <a:spcAft>
                <a:spcPts val="0"/>
              </a:spcAft>
              <a:buNone/>
            </a:pPr>
            <a:endParaRPr i="1" dirty="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71450" marR="0" lvl="0" indent="-171450" algn="just" rtl="0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Clr>
                <a:srgbClr val="4A4A4A"/>
              </a:buClr>
              <a:buSzPts val="1200"/>
              <a:buFont typeface="Arial"/>
              <a:buChar char="•"/>
            </a:pPr>
            <a:r>
              <a:rPr lang="es-ES" b="0" i="0" dirty="0">
                <a:solidFill>
                  <a:srgbClr val="4A4A4A"/>
                </a:solidFill>
                <a:latin typeface="Roboto"/>
                <a:ea typeface="Roboto"/>
                <a:cs typeface="Roboto"/>
                <a:sym typeface="Roboto"/>
              </a:rPr>
              <a:t>Desde 2003, la Asamblea General de la ONU ha llamado la atención repetidamente sobre los asesinatos de personas por su orientación sexual o identidad de género a través de sus resoluciones sobre ejecuciones extrajudiciales, sumarias o arbitrarias.</a:t>
            </a:r>
            <a:endParaRPr b="0" i="0" dirty="0">
              <a:solidFill>
                <a:srgbClr val="4A4A4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Clr>
                <a:srgbClr val="4A4A4A"/>
              </a:buClr>
              <a:buSzPts val="1200"/>
              <a:buFont typeface="Arial"/>
              <a:buNone/>
            </a:pPr>
            <a:br>
              <a:rPr lang="es-ES" b="0" i="0" dirty="0">
                <a:solidFill>
                  <a:srgbClr val="4A4A4A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s-ES" b="0" i="0" dirty="0">
                <a:solidFill>
                  <a:srgbClr val="4A4A4A"/>
                </a:solidFill>
                <a:latin typeface="Roboto"/>
                <a:ea typeface="Roboto"/>
                <a:cs typeface="Roboto"/>
                <a:sym typeface="Roboto"/>
              </a:rPr>
              <a:t>Se han realizado varios </a:t>
            </a:r>
            <a:r>
              <a:rPr lang="es-ES" b="1" i="0" dirty="0">
                <a:latin typeface="Poppins"/>
                <a:ea typeface="Poppins"/>
                <a:cs typeface="Poppins"/>
                <a:sym typeface="Poppins"/>
              </a:rPr>
              <a:t>Consejo de Derechos Humanos y asamblea generales</a:t>
            </a:r>
            <a:endParaRPr b="1" i="0" dirty="0">
              <a:latin typeface="Poppins"/>
              <a:ea typeface="Poppins"/>
              <a:cs typeface="Poppins"/>
              <a:sym typeface="Poppins"/>
            </a:endParaRPr>
          </a:p>
          <a:p>
            <a:pPr marL="171450" lvl="0" indent="-95250" algn="just" rtl="0">
              <a:spcBef>
                <a:spcPts val="4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i="1" dirty="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457200" lvl="1" indent="0" algn="just" rtl="0">
              <a:spcBef>
                <a:spcPts val="45"/>
              </a:spcBef>
              <a:spcAft>
                <a:spcPts val="0"/>
              </a:spcAft>
              <a:buNone/>
            </a:pPr>
            <a:endParaRPr dirty="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200"/>
              <a:buFont typeface="Arial"/>
              <a:buNone/>
            </a:pPr>
            <a:r>
              <a:rPr lang="es-ES" b="0" i="0" dirty="0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Los Objetivos de Desarrollo Sostenible (ODS) </a:t>
            </a:r>
            <a:r>
              <a:rPr lang="es-ES" b="1" i="0" dirty="0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constituyen un llamamiento universal a la acción para poner fin a la pobreza, proteger el planeta y mejorar las vidas y las perspectivas de las personas en todo el mundo</a:t>
            </a:r>
            <a:r>
              <a:rPr lang="es-ES" b="0" i="0" dirty="0">
                <a:solidFill>
                  <a:srgbClr val="202124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br>
              <a:rPr lang="es-ES" dirty="0"/>
            </a:br>
            <a:endParaRPr dirty="0"/>
          </a:p>
        </p:txBody>
      </p:sp>
      <p:sp>
        <p:nvSpPr>
          <p:cNvPr id="234" name="Google Shape;234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3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D4F236-9B7F-4FB6-A98F-01900F0C97E2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33273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A91C-128A-494C-B140-297DE784E3EE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76715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A91C-128A-494C-B140-297DE784E3EE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06509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08/04/2024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518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08/04/2024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320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08/04/2024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27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08/04/2024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426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08/04/2024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03313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08/04/2024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18302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08/04/2024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21862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08/04/2024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716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08/04/2024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40459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08/04/2024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671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12281-1AA8-CE4A-A554-8B9E186C39A7}" type="datetimeFigureOut">
              <a:rPr lang="es-ES_tradnl" smtClean="0"/>
              <a:t>08/04/2024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05118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12281-1AA8-CE4A-A554-8B9E186C39A7}" type="datetimeFigureOut">
              <a:rPr lang="es-ES_tradnl" smtClean="0"/>
              <a:t>08/04/2024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20085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5E5C743-DDAD-4BDB-845E-422D8D78B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86" y="0"/>
            <a:ext cx="12196171" cy="6858000"/>
          </a:xfrm>
          <a:prstGeom prst="rect">
            <a:avLst/>
          </a:prstGeom>
        </p:spPr>
      </p:pic>
      <p:sp>
        <p:nvSpPr>
          <p:cNvPr id="2" name="Google Shape;91;p1">
            <a:extLst>
              <a:ext uri="{FF2B5EF4-FFF2-40B4-BE49-F238E27FC236}">
                <a16:creationId xmlns:a16="http://schemas.microsoft.com/office/drawing/2014/main" id="{1A1A83BF-69FC-C08C-4E73-D5E41F012964}"/>
              </a:ext>
            </a:extLst>
          </p:cNvPr>
          <p:cNvSpPr txBox="1"/>
          <p:nvPr/>
        </p:nvSpPr>
        <p:spPr>
          <a:xfrm>
            <a:off x="1312462" y="2391727"/>
            <a:ext cx="5859780" cy="207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DC04A"/>
              </a:buClr>
              <a:buSzPts val="3200"/>
              <a:buFont typeface="Quattrocento Sans"/>
              <a:buNone/>
            </a:pPr>
            <a:r>
              <a:rPr lang="es-ES" sz="3200" dirty="0">
                <a:solidFill>
                  <a:srgbClr val="8DC04A"/>
                </a:solidFill>
                <a:latin typeface="Segoe UI" panose="020B0502040204020203" pitchFamily="34" charset="0"/>
                <a:ea typeface="Quattrocento Sans"/>
                <a:cs typeface="Segoe UI" panose="020B0502040204020203" pitchFamily="34" charset="0"/>
                <a:sym typeface="Quattrocento Sans"/>
              </a:rPr>
              <a:t>APENDICE I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DC04A"/>
              </a:buClr>
              <a:buSzPts val="3200"/>
              <a:buFont typeface="Quattrocento Sans"/>
              <a:buNone/>
            </a:pPr>
            <a:r>
              <a:rPr lang="es-ES" sz="3200" dirty="0">
                <a:solidFill>
                  <a:srgbClr val="8DC04A"/>
                </a:solidFill>
                <a:latin typeface="Segoe UI" panose="020B0502040204020203" pitchFamily="34" charset="0"/>
                <a:ea typeface="Quattrocento Sans"/>
                <a:cs typeface="Segoe UI" panose="020B0502040204020203" pitchFamily="34" charset="0"/>
                <a:sym typeface="Quattrocento Sans"/>
              </a:rPr>
              <a:t>TALLER PARA </a:t>
            </a:r>
            <a:r>
              <a:rPr lang="es-ES" sz="3200" i="0" u="none" strike="noStrike" cap="none" dirty="0">
                <a:solidFill>
                  <a:srgbClr val="8DC04A"/>
                </a:solidFill>
                <a:latin typeface="Segoe UI" panose="020B0502040204020203" pitchFamily="34" charset="0"/>
                <a:ea typeface="Quattrocento Sans"/>
                <a:cs typeface="Segoe UI" panose="020B0502040204020203" pitchFamily="34" charset="0"/>
                <a:sym typeface="Quattrocento Sans"/>
              </a:rPr>
              <a:t>INCORPORAR EL ENFOQUE DE ORIENTACIONES SEXUALES E IDENTIDADES DE GÉNERO DIVERSAS (OSIGD)</a:t>
            </a:r>
          </a:p>
        </p:txBody>
      </p:sp>
      <p:sp>
        <p:nvSpPr>
          <p:cNvPr id="5" name="Google Shape;91;p1">
            <a:extLst>
              <a:ext uri="{FF2B5EF4-FFF2-40B4-BE49-F238E27FC236}">
                <a16:creationId xmlns:a16="http://schemas.microsoft.com/office/drawing/2014/main" id="{9CC916BD-0588-9E4A-4787-B56F58135AC5}"/>
              </a:ext>
            </a:extLst>
          </p:cNvPr>
          <p:cNvSpPr txBox="1"/>
          <p:nvPr/>
        </p:nvSpPr>
        <p:spPr>
          <a:xfrm>
            <a:off x="4923430" y="4676775"/>
            <a:ext cx="2345138" cy="637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DC04A"/>
              </a:buClr>
              <a:buSzPts val="3200"/>
              <a:buFont typeface="Quattrocento Sans"/>
              <a:buNone/>
            </a:pPr>
            <a:r>
              <a:rPr lang="es-ES" sz="3200" b="1" dirty="0">
                <a:solidFill>
                  <a:srgbClr val="8DC04A"/>
                </a:solidFill>
                <a:latin typeface="Segoe UI" panose="020B0502040204020203" pitchFamily="34" charset="0"/>
                <a:ea typeface="Quattrocento Sans"/>
                <a:cs typeface="Segoe UI" panose="020B0502040204020203" pitchFamily="34" charset="0"/>
                <a:sym typeface="Quattrocento Sans"/>
              </a:rPr>
              <a:t>Parte 2</a:t>
            </a:r>
            <a:endParaRPr lang="es-ES" sz="3200" b="1" i="0" u="none" strike="noStrike" cap="none" dirty="0">
              <a:solidFill>
                <a:srgbClr val="8DC04A"/>
              </a:solidFill>
              <a:latin typeface="Segoe UI" panose="020B0502040204020203" pitchFamily="34" charset="0"/>
              <a:ea typeface="Quattrocento Sans"/>
              <a:cs typeface="Segoe UI" panose="020B0502040204020203" pitchFamily="34" charset="0"/>
              <a:sym typeface="Quattrocento Sans"/>
            </a:endParaRPr>
          </a:p>
        </p:txBody>
      </p:sp>
    </p:spTree>
    <p:extLst>
      <p:ext uri="{BB962C8B-B14F-4D97-AF65-F5344CB8AC3E}">
        <p14:creationId xmlns:p14="http://schemas.microsoft.com/office/powerpoint/2010/main" val="632380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2A627CC9-4336-AA96-4E65-EAF339FD85CA}"/>
              </a:ext>
            </a:extLst>
          </p:cNvPr>
          <p:cNvSpPr txBox="1"/>
          <p:nvPr/>
        </p:nvSpPr>
        <p:spPr>
          <a:xfrm>
            <a:off x="1747837" y="448587"/>
            <a:ext cx="40185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600" b="1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ES" sz="1800" b="1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Gestión pública libre de prejuicios sobre </a:t>
            </a:r>
            <a:r>
              <a:rPr lang="es-CO" sz="1800" b="1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las personas con OSIGD.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F4C1A55-A36A-6E65-8D7A-C3C0B2DB0CB0}"/>
              </a:ext>
            </a:extLst>
          </p:cNvPr>
          <p:cNvSpPr txBox="1"/>
          <p:nvPr/>
        </p:nvSpPr>
        <p:spPr>
          <a:xfrm>
            <a:off x="6096000" y="1711129"/>
            <a:ext cx="462786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</a:t>
            </a:r>
            <a:r>
              <a:rPr lang="es-ES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puede estar atravesada por prejuicios o creencias que afecten la materialización efectiva de los derechos de ninguna población, o que promuevan la vulneración de alguno de sus derechos. </a:t>
            </a:r>
          </a:p>
          <a:p>
            <a:pPr algn="just"/>
            <a:endParaRPr lang="es-ES" sz="1800" b="0" i="0" u="none" strike="noStrike" baseline="0" dirty="0">
              <a:solidFill>
                <a:srgbClr val="393B3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es-ES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Así, en el caso de que un servidor público actúe con base en </a:t>
            </a:r>
            <a:r>
              <a:rPr lang="es-ES" sz="1800" b="0" i="1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prejuicios</a:t>
            </a:r>
            <a:r>
              <a:rPr lang="es-ES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para atender o acompañar a la población con OSIGD está vulnerando derechos constitucionales. </a:t>
            </a:r>
          </a:p>
          <a:p>
            <a:pPr algn="l"/>
            <a:endParaRPr lang="es-CO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s-ES" sz="1800" b="1" i="1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gestión pública debe ser un espacio libre de homofobia, transfobia, bifobia, lesbofobia o cualquier otra forma de </a:t>
            </a:r>
            <a:r>
              <a:rPr lang="es-CO" sz="1800" b="1" i="1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discriminación.</a:t>
            </a:r>
            <a:endParaRPr lang="es-CO" b="1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Imagen 7" descr="Un dibujo de una cara feliz&#10;&#10;Descripción generada automáticamente con confianza media">
            <a:extLst>
              <a:ext uri="{FF2B5EF4-FFF2-40B4-BE49-F238E27FC236}">
                <a16:creationId xmlns:a16="http://schemas.microsoft.com/office/drawing/2014/main" id="{6819AB39-2EF0-E4EC-0BB0-D6C2D89EB9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837" y="1956397"/>
            <a:ext cx="3281363" cy="328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1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A68D385-84BD-4307-BE63-652EC1A77CB1}"/>
              </a:ext>
            </a:extLst>
          </p:cNvPr>
          <p:cNvSpPr txBox="1"/>
          <p:nvPr/>
        </p:nvSpPr>
        <p:spPr>
          <a:xfrm>
            <a:off x="2048719" y="3806992"/>
            <a:ext cx="8094561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600" b="0" i="0" u="none" strike="noStrike" baseline="0" dirty="0">
                <a:solidFill>
                  <a:srgbClr val="393B37"/>
                </a:solidFill>
                <a:latin typeface="Flama-Book"/>
              </a:rPr>
              <a:t>Ningún servidor público, contratista o colaborador del Estado </a:t>
            </a:r>
            <a:r>
              <a:rPr lang="es-ES" sz="1600" b="0" i="0" u="none" strike="noStrike" baseline="0" dirty="0">
                <a:solidFill>
                  <a:srgbClr val="393B37"/>
                </a:solidFill>
                <a:latin typeface="Flama-Book"/>
              </a:rPr>
              <a:t>debe proponer, </a:t>
            </a:r>
            <a:r>
              <a:rPr lang="es-ES" sz="1600" b="1" dirty="0">
                <a:solidFill>
                  <a:srgbClr val="393B37"/>
                </a:solidFill>
                <a:latin typeface="Flama-Book"/>
              </a:rPr>
              <a:t>sugerir o recomendar a las personas formas de vivir, expresarse, sentir o identificarse.</a:t>
            </a:r>
          </a:p>
          <a:p>
            <a:pPr algn="just"/>
            <a:endParaRPr lang="es-ES" sz="1600" b="0" i="0" u="none" strike="noStrike" baseline="0" dirty="0">
              <a:solidFill>
                <a:srgbClr val="393B37"/>
              </a:solidFill>
              <a:latin typeface="Flama-Book"/>
            </a:endParaRPr>
          </a:p>
          <a:p>
            <a:pPr algn="just"/>
            <a:r>
              <a:rPr lang="es-ES" sz="1600" b="0" i="0" u="none" strike="noStrike" baseline="0" dirty="0">
                <a:solidFill>
                  <a:srgbClr val="393B37"/>
                </a:solidFill>
                <a:latin typeface="Flama-Book"/>
              </a:rPr>
              <a:t>Se deben establecer relaciones con la ciudadanía y con las personas de su entorno laboral </a:t>
            </a:r>
            <a:r>
              <a:rPr lang="es-ES" sz="1600" b="1" i="0" u="none" strike="noStrike" baseline="0" dirty="0">
                <a:solidFill>
                  <a:srgbClr val="393B37"/>
                </a:solidFill>
                <a:latin typeface="Flama-Book"/>
              </a:rPr>
              <a:t>desde el respeto a la diversidad </a:t>
            </a:r>
            <a:r>
              <a:rPr lang="es-ES" sz="1600" b="0" i="0" u="none" strike="noStrike" baseline="0" dirty="0">
                <a:solidFill>
                  <a:srgbClr val="393B37"/>
                </a:solidFill>
                <a:latin typeface="Flama-Book"/>
              </a:rPr>
              <a:t>y la diferencia y se debe denunciar cualquier caso de violación de derechos o acción contraria al trato digno. </a:t>
            </a:r>
          </a:p>
          <a:p>
            <a:pPr algn="just"/>
            <a:endParaRPr lang="es-ES" sz="1600" b="0" i="0" u="none" strike="noStrike" baseline="0" dirty="0">
              <a:solidFill>
                <a:srgbClr val="393B37"/>
              </a:solidFill>
              <a:latin typeface="Flama-Book"/>
            </a:endParaRPr>
          </a:p>
          <a:p>
            <a:pPr algn="just"/>
            <a:r>
              <a:rPr lang="es-ES" sz="1600" b="0" i="0" u="none" strike="noStrike" baseline="0" dirty="0">
                <a:solidFill>
                  <a:srgbClr val="393B37"/>
                </a:solidFill>
                <a:latin typeface="Flama-Book"/>
              </a:rPr>
              <a:t>Las entidades </a:t>
            </a:r>
            <a:r>
              <a:rPr lang="es-ES" sz="1600" i="0" u="sng" strike="noStrike" baseline="0" dirty="0">
                <a:solidFill>
                  <a:srgbClr val="393B37"/>
                </a:solidFill>
                <a:latin typeface="Flama-Book"/>
              </a:rPr>
              <a:t>no pueden establecer códigos sobre la vestimenta o </a:t>
            </a:r>
            <a:r>
              <a:rPr lang="es-ES" sz="1600" b="0" i="0" u="none" strike="noStrike" baseline="0" dirty="0">
                <a:solidFill>
                  <a:srgbClr val="393B37"/>
                </a:solidFill>
                <a:latin typeface="Flama-Book"/>
              </a:rPr>
              <a:t>la forma de hablar de alguien de acuerdo co</a:t>
            </a:r>
            <a:r>
              <a:rPr lang="es-ES" sz="1600" dirty="0">
                <a:solidFill>
                  <a:srgbClr val="393B37"/>
                </a:solidFill>
                <a:latin typeface="Flama-Book"/>
              </a:rPr>
              <a:t>n </a:t>
            </a:r>
            <a:r>
              <a:rPr lang="es-ES" sz="1600" b="0" i="0" u="none" strike="noStrike" baseline="0" dirty="0">
                <a:solidFill>
                  <a:srgbClr val="393B37"/>
                </a:solidFill>
                <a:latin typeface="Flama-Book"/>
              </a:rPr>
              <a:t>percepciones hegemónicas sobre lo que debe ser la sexualidad</a:t>
            </a:r>
          </a:p>
          <a:p>
            <a:pPr algn="just"/>
            <a:endParaRPr lang="es-ES" sz="1600" b="0" i="0" u="none" strike="noStrike" baseline="0" dirty="0">
              <a:solidFill>
                <a:srgbClr val="393B37"/>
              </a:solidFill>
              <a:latin typeface="Flama-Book"/>
            </a:endParaRPr>
          </a:p>
          <a:p>
            <a:pPr algn="just"/>
            <a:r>
              <a:rPr lang="es-ES" sz="1600" b="1" i="0" u="none" strike="noStrike" baseline="0" dirty="0">
                <a:solidFill>
                  <a:srgbClr val="393B37"/>
                </a:solidFill>
                <a:latin typeface="Flama-Book"/>
              </a:rPr>
              <a:t>Las instalaciones públicas deben estar libre de discriminación </a:t>
            </a:r>
            <a:r>
              <a:rPr lang="es-CO" sz="1600" b="1" i="0" u="none" strike="noStrike" baseline="0" dirty="0">
                <a:solidFill>
                  <a:srgbClr val="393B37"/>
                </a:solidFill>
                <a:latin typeface="Flama-Book"/>
              </a:rPr>
              <a:t>y prejuicios.</a:t>
            </a:r>
            <a:endParaRPr lang="es-CO" sz="1600" b="1" dirty="0"/>
          </a:p>
        </p:txBody>
      </p:sp>
      <p:pic>
        <p:nvPicPr>
          <p:cNvPr id="5" name="Imagen 4" descr="Icono&#10;&#10;Descripción generada automáticamente">
            <a:extLst>
              <a:ext uri="{FF2B5EF4-FFF2-40B4-BE49-F238E27FC236}">
                <a16:creationId xmlns:a16="http://schemas.microsoft.com/office/drawing/2014/main" id="{D31598F1-EB9A-BEAF-3985-89C844901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926" y="457200"/>
            <a:ext cx="5864148" cy="306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44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AD32094B-DEDE-A648-95FA-5D07F9802D5F}"/>
              </a:ext>
            </a:extLst>
          </p:cNvPr>
          <p:cNvSpPr txBox="1">
            <a:spLocks/>
          </p:cNvSpPr>
          <p:nvPr/>
        </p:nvSpPr>
        <p:spPr>
          <a:xfrm>
            <a:off x="622789" y="448740"/>
            <a:ext cx="6672549" cy="804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500" b="1" dirty="0">
                <a:solidFill>
                  <a:schemeClr val="accent6">
                    <a:lumMod val="50000"/>
                  </a:schemeClr>
                </a:solidFill>
                <a:latin typeface="Humanst521 BT" panose="020B0602020204020204" pitchFamily="34" charset="0"/>
              </a:rPr>
              <a:t>ORIENTACIONES PARA EL USO DEL LENGUAJE INCLUSIVO Y LIBRE DE DISCRIMINACIÓN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C302D7A-34F1-458E-B3D9-DF4043844C40}"/>
              </a:ext>
            </a:extLst>
          </p:cNvPr>
          <p:cNvSpPr txBox="1"/>
          <p:nvPr/>
        </p:nvSpPr>
        <p:spPr>
          <a:xfrm>
            <a:off x="473324" y="1253449"/>
            <a:ext cx="1120401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MX" sz="2000" b="1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¿Por qué usar el lenguaje inclusivo y libre de discriminación en cuanto al género?</a:t>
            </a:r>
          </a:p>
          <a:p>
            <a:pPr lvl="1" algn="just"/>
            <a:endParaRPr lang="es-MX" sz="2000" b="1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lvl="1" algn="just"/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Sexismo / Androcentrismo</a:t>
            </a:r>
          </a:p>
          <a:p>
            <a:pPr lvl="1" algn="just"/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lvl="1" algn="just"/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En el lenguaje: </a:t>
            </a:r>
          </a:p>
          <a:p>
            <a:pPr marL="800100" lvl="1" indent="-342900" algn="just">
              <a:buFontTx/>
              <a:buChar char="-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Aunque el género gramatical no marcado es el masculino, desde los movimientos feministas se aduce que el empleo sistemático del masculino invisibiliza las mujeres.</a:t>
            </a:r>
          </a:p>
          <a:p>
            <a:pPr marL="800100" lvl="1" indent="-342900" algn="just">
              <a:buFontTx/>
              <a:buChar char="-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Se replican expresiones de tipo machista y discriminatorio, que refuerzan la subordinación de ellas. </a:t>
            </a:r>
          </a:p>
          <a:p>
            <a:pPr lvl="1" algn="just"/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lvl="1" algn="just"/>
            <a:r>
              <a:rPr lang="es-MX" sz="2000" b="1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Orientaciones: </a:t>
            </a:r>
          </a:p>
          <a:p>
            <a:pPr marL="800100" lvl="1" indent="-342900" algn="just">
              <a:buFontTx/>
              <a:buChar char="-"/>
            </a:pPr>
            <a:endParaRPr lang="es-MX" sz="2000" b="1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Prevenir el uso excesivo del masculino: evitar la visibilización del género siempre que sea posible y visibilizarlo solo cuando la estructura e intención del texto exija hacerlo.</a:t>
            </a:r>
          </a:p>
          <a:p>
            <a:pPr lvl="2" algn="just"/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Eliminar las expresiones discriminatorias.</a:t>
            </a:r>
          </a:p>
        </p:txBody>
      </p:sp>
    </p:spTree>
    <p:extLst>
      <p:ext uri="{BB962C8B-B14F-4D97-AF65-F5344CB8AC3E}">
        <p14:creationId xmlns:p14="http://schemas.microsoft.com/office/powerpoint/2010/main" val="900978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AD32094B-DEDE-A648-95FA-5D07F9802D5F}"/>
              </a:ext>
            </a:extLst>
          </p:cNvPr>
          <p:cNvSpPr txBox="1">
            <a:spLocks/>
          </p:cNvSpPr>
          <p:nvPr/>
        </p:nvSpPr>
        <p:spPr>
          <a:xfrm>
            <a:off x="455364" y="600331"/>
            <a:ext cx="6672549" cy="804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2500" b="1" dirty="0">
                <a:solidFill>
                  <a:schemeClr val="tx2">
                    <a:lumMod val="75000"/>
                  </a:schemeClr>
                </a:solidFill>
                <a:latin typeface="Humanst521 BT" panose="020B0602020204020204" pitchFamily="34" charset="0"/>
              </a:rPr>
              <a:t>ENFOQUES ORIENTADORES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C302D7A-34F1-458E-B3D9-DF4043844C40}"/>
              </a:ext>
            </a:extLst>
          </p:cNvPr>
          <p:cNvSpPr txBox="1"/>
          <p:nvPr/>
        </p:nvSpPr>
        <p:spPr>
          <a:xfrm>
            <a:off x="3556400" y="3411012"/>
            <a:ext cx="7703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es-MX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Un lenguaje que incorpore el enfoque diferencial y de género debe:  </a:t>
            </a:r>
          </a:p>
          <a:p>
            <a:pPr lvl="1" algn="just"/>
            <a:endParaRPr lang="es-MX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Reconocer, respetar y valorar la diversidad de identidades, experiencias y realidades de las personas.</a:t>
            </a: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endParaRPr lang="es-MX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Evitar la imposición de normas culturales y sociales dominantes que refuercen la presencia de estereotipos discriminantes tradicionales.</a:t>
            </a: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endParaRPr lang="es-MX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Propiciar una comunicación más efectiva que contribuya a la construcción de una sociedad más equitativa, diversa y respetuosa.</a:t>
            </a:r>
          </a:p>
        </p:txBody>
      </p:sp>
      <p:pic>
        <p:nvPicPr>
          <p:cNvPr id="1026" name="Picture 2" descr="Enfoque diferencial">
            <a:extLst>
              <a:ext uri="{FF2B5EF4-FFF2-40B4-BE49-F238E27FC236}">
                <a16:creationId xmlns:a16="http://schemas.microsoft.com/office/drawing/2014/main" id="{5AE2A183-4459-AD70-619D-AFF51534D3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828" y="1247309"/>
            <a:ext cx="5321299" cy="188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ágenes de Perspectiva De Genero - Descarga gratuita en Freepik">
            <a:extLst>
              <a:ext uri="{FF2B5EF4-FFF2-40B4-BE49-F238E27FC236}">
                <a16:creationId xmlns:a16="http://schemas.microsoft.com/office/drawing/2014/main" id="{9BC8B254-1B78-D129-BF48-ED184DF744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46" y="1395177"/>
            <a:ext cx="2883354" cy="288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9E6F167-92BC-A3E9-6107-626150459D7F}"/>
              </a:ext>
            </a:extLst>
          </p:cNvPr>
          <p:cNvSpPr txBox="1"/>
          <p:nvPr/>
        </p:nvSpPr>
        <p:spPr>
          <a:xfrm>
            <a:off x="7656286" y="28368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24FDC7D-786E-797D-DEFD-4E0EA78E7867}"/>
              </a:ext>
            </a:extLst>
          </p:cNvPr>
          <p:cNvSpPr txBox="1"/>
          <p:nvPr/>
        </p:nvSpPr>
        <p:spPr>
          <a:xfrm>
            <a:off x="727478" y="4278531"/>
            <a:ext cx="2511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/>
            <a:r>
              <a:rPr lang="es-MX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Enfoque de género</a:t>
            </a:r>
          </a:p>
        </p:txBody>
      </p:sp>
    </p:spTree>
    <p:extLst>
      <p:ext uri="{BB962C8B-B14F-4D97-AF65-F5344CB8AC3E}">
        <p14:creationId xmlns:p14="http://schemas.microsoft.com/office/powerpoint/2010/main" val="1832375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AD32094B-DEDE-A648-95FA-5D07F9802D5F}"/>
              </a:ext>
            </a:extLst>
          </p:cNvPr>
          <p:cNvSpPr txBox="1">
            <a:spLocks/>
          </p:cNvSpPr>
          <p:nvPr/>
        </p:nvSpPr>
        <p:spPr>
          <a:xfrm>
            <a:off x="622789" y="574570"/>
            <a:ext cx="6672549" cy="804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500" b="1" dirty="0">
                <a:solidFill>
                  <a:schemeClr val="tx2">
                    <a:lumMod val="75000"/>
                  </a:schemeClr>
                </a:solidFill>
                <a:latin typeface="Humanst521 BT" panose="020B0602020204020204" pitchFamily="34" charset="0"/>
              </a:rPr>
              <a:t>Evitar la visibilización del género </a:t>
            </a:r>
            <a:endParaRPr lang="es-ES_tradnl" sz="2500" b="1" dirty="0">
              <a:solidFill>
                <a:schemeClr val="tx2">
                  <a:lumMod val="75000"/>
                </a:schemeClr>
              </a:solidFill>
              <a:latin typeface="Humanst521 BT" panose="020B0602020204020204" pitchFamily="34" charset="0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1689994" y="1598115"/>
          <a:ext cx="8812011" cy="39014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937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7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7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2000" b="1" dirty="0">
                          <a:latin typeface="Humanst521 BT" panose="020B0602020204020204" pitchFamily="34" charset="0"/>
                        </a:rPr>
                        <a:t>Estrategia</a:t>
                      </a:r>
                      <a:endParaRPr lang="es-CO" sz="2000" b="1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dirty="0">
                          <a:latin typeface="Humanst521 BT" panose="020B0602020204020204" pitchFamily="34" charset="0"/>
                        </a:rPr>
                        <a:t>Evite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dirty="0">
                          <a:latin typeface="Humanst521 BT" panose="020B0602020204020204" pitchFamily="34" charset="0"/>
                        </a:rPr>
                        <a:t>Se recomienda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CO" sz="2000" b="1" dirty="0">
                          <a:latin typeface="Humanst521 BT" panose="020B0602020204020204" pitchFamily="34" charset="0"/>
                        </a:rPr>
                        <a:t>Haga uso de sustantivos genéricos o neutros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2000" dirty="0">
                          <a:latin typeface="Humanst521 BT" panose="020B0602020204020204" pitchFamily="34" charset="0"/>
                        </a:rPr>
                        <a:t>Los directivos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2000" dirty="0">
                          <a:latin typeface="Humanst521 BT" panose="020B0602020204020204" pitchFamily="34" charset="0"/>
                        </a:rPr>
                        <a:t>La dirección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CO" sz="2000" b="1" dirty="0">
                          <a:latin typeface="Humanst521 BT" panose="020B0602020204020204" pitchFamily="34" charset="0"/>
                        </a:rPr>
                        <a:t>Haga uso de perífrasis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2000" kern="1200" dirty="0">
                          <a:solidFill>
                            <a:schemeClr val="tx1"/>
                          </a:solidFill>
                          <a:effectLst/>
                          <a:latin typeface="Humanst521 BT" panose="020B0602020204020204" pitchFamily="34" charset="0"/>
                          <a:ea typeface="+mn-ea"/>
                          <a:cs typeface="+mn-cs"/>
                        </a:rPr>
                        <a:t>Los investigadores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2000" kern="1200" dirty="0">
                          <a:solidFill>
                            <a:schemeClr val="tx1"/>
                          </a:solidFill>
                          <a:effectLst/>
                          <a:latin typeface="Humanst521 BT" panose="020B0602020204020204" pitchFamily="34" charset="0"/>
                          <a:ea typeface="+mn-ea"/>
                          <a:cs typeface="+mn-cs"/>
                        </a:rPr>
                        <a:t>El equipo de investigación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MX" sz="2000" b="1" dirty="0">
                          <a:latin typeface="Humanst521 BT" panose="020B0602020204020204" pitchFamily="34" charset="0"/>
                        </a:rPr>
                        <a:t>Haga uso de pronombres sin marca de género </a:t>
                      </a:r>
                      <a:endParaRPr lang="es-CO" sz="2000" b="1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2000" kern="1200" dirty="0">
                          <a:solidFill>
                            <a:schemeClr val="tx1"/>
                          </a:solidFill>
                          <a:effectLst/>
                          <a:latin typeface="Humanst521 BT" panose="020B0602020204020204" pitchFamily="34" charset="0"/>
                          <a:ea typeface="+mn-ea"/>
                          <a:cs typeface="+mn-cs"/>
                        </a:rPr>
                        <a:t>A todos los estudiantes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2000" kern="1200" dirty="0">
                          <a:solidFill>
                            <a:schemeClr val="tx1"/>
                          </a:solidFill>
                          <a:effectLst/>
                          <a:latin typeface="Humanst521 BT" panose="020B0602020204020204" pitchFamily="34" charset="0"/>
                          <a:ea typeface="+mn-ea"/>
                          <a:cs typeface="+mn-cs"/>
                        </a:rPr>
                        <a:t>A cada estudiante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MX" sz="2000" b="1" dirty="0">
                          <a:latin typeface="Humanst521 BT" panose="020B0602020204020204" pitchFamily="34" charset="0"/>
                        </a:rPr>
                        <a:t>Omita el sujeto en las oraciones</a:t>
                      </a:r>
                      <a:endParaRPr lang="es-CO" sz="2000" b="1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2000" dirty="0">
                          <a:latin typeface="Humanst521 BT" panose="020B0602020204020204" pitchFamily="34" charset="0"/>
                        </a:rPr>
                        <a:t>Es necesario que los interesados se registren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2000" dirty="0">
                          <a:latin typeface="Humanst521 BT" panose="020B0602020204020204" pitchFamily="34" charset="0"/>
                        </a:rPr>
                        <a:t>Es necesario registrarse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MX" sz="2000" b="1" dirty="0">
                          <a:latin typeface="Humanst521 BT" panose="020B0602020204020204" pitchFamily="34" charset="0"/>
                        </a:rPr>
                        <a:t>Omita el determinante ante sustantivos ambiguos en cuanto al género</a:t>
                      </a:r>
                      <a:endParaRPr lang="es-CO" sz="2000" b="1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2000" dirty="0">
                          <a:latin typeface="Humanst521 BT" panose="020B0602020204020204" pitchFamily="34" charset="0"/>
                        </a:rPr>
                        <a:t>Estuvieron en la reunión los representantes de muchas universidades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2000" dirty="0">
                          <a:latin typeface="Humanst521 BT" panose="020B0602020204020204" pitchFamily="34" charset="0"/>
                        </a:rPr>
                        <a:t>Había representantes de muchas universidades en la reunión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1963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AD32094B-DEDE-A648-95FA-5D07F9802D5F}"/>
              </a:ext>
            </a:extLst>
          </p:cNvPr>
          <p:cNvSpPr txBox="1">
            <a:spLocks/>
          </p:cNvSpPr>
          <p:nvPr/>
        </p:nvSpPr>
        <p:spPr>
          <a:xfrm>
            <a:off x="622789" y="574570"/>
            <a:ext cx="6672549" cy="804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500" b="1" dirty="0">
                <a:solidFill>
                  <a:schemeClr val="tx2">
                    <a:lumMod val="75000"/>
                  </a:schemeClr>
                </a:solidFill>
                <a:latin typeface="Humanst521 BT" panose="020B0602020204020204" pitchFamily="34" charset="0"/>
              </a:rPr>
              <a:t>Visibilizar el género </a:t>
            </a:r>
            <a:endParaRPr lang="es-ES_tradnl" sz="2500" b="1" dirty="0">
              <a:solidFill>
                <a:schemeClr val="tx2">
                  <a:lumMod val="75000"/>
                </a:schemeClr>
              </a:solidFill>
              <a:latin typeface="Humanst521 BT" panose="020B0602020204020204" pitchFamily="34" charset="0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1535874" y="1760158"/>
          <a:ext cx="8812011" cy="37185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937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7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7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2000" b="1" dirty="0">
                          <a:latin typeface="Humanst521 BT" panose="020B0602020204020204" pitchFamily="34" charset="0"/>
                        </a:rPr>
                        <a:t>Estrategia</a:t>
                      </a:r>
                      <a:endParaRPr lang="es-CO" sz="2000" b="1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dirty="0">
                          <a:latin typeface="Humanst521 BT" panose="020B0602020204020204" pitchFamily="34" charset="0"/>
                        </a:rPr>
                        <a:t>Evite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2000" dirty="0">
                          <a:latin typeface="Humanst521 BT" panose="020B0602020204020204" pitchFamily="34" charset="0"/>
                        </a:rPr>
                        <a:t>Se recomienda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CO" sz="2000" b="1" dirty="0">
                          <a:latin typeface="Humanst521 BT" panose="020B0602020204020204" pitchFamily="34" charset="0"/>
                        </a:rPr>
                        <a:t>Desdoblamientos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2000" dirty="0">
                          <a:latin typeface="Humanst521 BT" panose="020B0602020204020204" pitchFamily="34" charset="0"/>
                        </a:rPr>
                        <a:t>Los niños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2000" dirty="0">
                          <a:latin typeface="Humanst521 BT" panose="020B0602020204020204" pitchFamily="34" charset="0"/>
                        </a:rPr>
                        <a:t>Los niños y</a:t>
                      </a:r>
                      <a:r>
                        <a:rPr lang="es-MX" sz="2000" baseline="0" dirty="0">
                          <a:latin typeface="Humanst521 BT" panose="020B0602020204020204" pitchFamily="34" charset="0"/>
                        </a:rPr>
                        <a:t> las niñas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CO" sz="2000" b="1" dirty="0">
                          <a:latin typeface="Humanst521 BT" panose="020B0602020204020204" pitchFamily="34" charset="0"/>
                        </a:rPr>
                        <a:t>Estrategias tipográficas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2000" dirty="0">
                          <a:latin typeface="Humanst521 BT" panose="020B0602020204020204" pitchFamily="34" charset="0"/>
                        </a:rPr>
                        <a:t>Los trabajadores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2000" dirty="0">
                          <a:latin typeface="Humanst521 BT" panose="020B0602020204020204" pitchFamily="34" charset="0"/>
                        </a:rPr>
                        <a:t>Los/as trabajadores/as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MX" sz="2000" b="1" dirty="0">
                          <a:latin typeface="Humanst521 BT" panose="020B0602020204020204" pitchFamily="34" charset="0"/>
                        </a:rPr>
                        <a:t>Eliminar el uso de @, X y E</a:t>
                      </a:r>
                      <a:endParaRPr lang="es-CO" sz="2000" b="1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2000" kern="1200" dirty="0" err="1">
                          <a:solidFill>
                            <a:schemeClr val="tx1"/>
                          </a:solidFill>
                          <a:effectLst/>
                          <a:latin typeface="Humanst521 BT" panose="020B0602020204020204" pitchFamily="34" charset="0"/>
                          <a:ea typeface="+mn-ea"/>
                          <a:cs typeface="+mn-cs"/>
                        </a:rPr>
                        <a:t>Tod@s</a:t>
                      </a:r>
                      <a:r>
                        <a:rPr lang="es-CO" sz="2000" kern="1200" baseline="0" dirty="0">
                          <a:solidFill>
                            <a:schemeClr val="tx1"/>
                          </a:solidFill>
                          <a:effectLst/>
                          <a:latin typeface="Humanst521 BT" panose="020B0602020204020204" pitchFamily="34" charset="0"/>
                          <a:ea typeface="+mn-ea"/>
                          <a:cs typeface="+mn-cs"/>
                        </a:rPr>
                        <a:t> / </a:t>
                      </a:r>
                      <a:r>
                        <a:rPr lang="es-CO" sz="2000" kern="1200" baseline="0" dirty="0" err="1">
                          <a:solidFill>
                            <a:schemeClr val="tx1"/>
                          </a:solidFill>
                          <a:effectLst/>
                          <a:latin typeface="Humanst521 BT" panose="020B0602020204020204" pitchFamily="34" charset="0"/>
                          <a:ea typeface="+mn-ea"/>
                          <a:cs typeface="+mn-cs"/>
                        </a:rPr>
                        <a:t>Nostrxs</a:t>
                      </a:r>
                      <a:r>
                        <a:rPr lang="es-CO" sz="2000" kern="1200" baseline="0" dirty="0">
                          <a:solidFill>
                            <a:schemeClr val="tx1"/>
                          </a:solidFill>
                          <a:effectLst/>
                          <a:latin typeface="Humanst521 BT" panose="020B0602020204020204" pitchFamily="34" charset="0"/>
                          <a:ea typeface="+mn-ea"/>
                          <a:cs typeface="+mn-cs"/>
                        </a:rPr>
                        <a:t> / Elles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2000" kern="1200" dirty="0">
                          <a:solidFill>
                            <a:schemeClr val="tx1"/>
                          </a:solidFill>
                          <a:effectLst/>
                          <a:latin typeface="Humanst521 BT" panose="020B0602020204020204" pitchFamily="34" charset="0"/>
                          <a:ea typeface="+mn-ea"/>
                          <a:cs typeface="+mn-cs"/>
                        </a:rPr>
                        <a:t>Utilizar las</a:t>
                      </a:r>
                      <a:r>
                        <a:rPr lang="es-MX" sz="2000" kern="1200" baseline="0" dirty="0">
                          <a:solidFill>
                            <a:schemeClr val="tx1"/>
                          </a:solidFill>
                          <a:effectLst/>
                          <a:latin typeface="Humanst521 BT" panose="020B0602020204020204" pitchFamily="34" charset="0"/>
                          <a:ea typeface="+mn-ea"/>
                          <a:cs typeface="+mn-cs"/>
                        </a:rPr>
                        <a:t> estrategias anteriores, </a:t>
                      </a:r>
                      <a:r>
                        <a:rPr lang="es-MX" sz="2000" kern="1200" dirty="0">
                          <a:solidFill>
                            <a:schemeClr val="tx1"/>
                          </a:solidFill>
                          <a:effectLst/>
                          <a:latin typeface="Humanst521 BT" panose="020B0602020204020204" pitchFamily="34" charset="0"/>
                          <a:ea typeface="+mn-ea"/>
                          <a:cs typeface="+mn-cs"/>
                        </a:rPr>
                        <a:t>involucrando a todas las personas, independientemente de su sexo/género, sin tener un efecto negativo sobre la legibilidad y la comprensibilidad del texto</a:t>
                      </a:r>
                      <a:endParaRPr lang="es-CO" sz="2000" dirty="0">
                        <a:latin typeface="Humanst521 BT" panose="020B06020202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92724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/>
        </p:nvGraphicFramePr>
        <p:xfrm>
          <a:off x="637914" y="1004617"/>
          <a:ext cx="1051476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ubtítulo 2">
            <a:extLst>
              <a:ext uri="{FF2B5EF4-FFF2-40B4-BE49-F238E27FC236}">
                <a16:creationId xmlns:a16="http://schemas.microsoft.com/office/drawing/2014/main" id="{AD32094B-DEDE-A648-95FA-5D07F9802D5F}"/>
              </a:ext>
            </a:extLst>
          </p:cNvPr>
          <p:cNvSpPr txBox="1">
            <a:spLocks/>
          </p:cNvSpPr>
          <p:nvPr/>
        </p:nvSpPr>
        <p:spPr>
          <a:xfrm>
            <a:off x="339456" y="368509"/>
            <a:ext cx="7568174" cy="8047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500" b="1" dirty="0">
                <a:solidFill>
                  <a:schemeClr val="tx2">
                    <a:lumMod val="75000"/>
                  </a:schemeClr>
                </a:solidFill>
                <a:latin typeface="Humanst521 BT" panose="020B0602020204020204" pitchFamily="34" charset="0"/>
              </a:rPr>
              <a:t>Recomendaciones para evitar el uso de expresiones                     y estereotipos sexistas o androcentristas</a:t>
            </a:r>
            <a:endParaRPr lang="es-ES_tradnl" sz="2500" b="1" dirty="0">
              <a:solidFill>
                <a:schemeClr val="tx2">
                  <a:lumMod val="75000"/>
                </a:schemeClr>
              </a:solidFill>
              <a:latin typeface="Humanst521 BT" panose="020B0602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7312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/>
        </p:nvGraphicFramePr>
        <p:xfrm>
          <a:off x="637914" y="1004617"/>
          <a:ext cx="1051476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ubtítulo 2">
            <a:extLst>
              <a:ext uri="{FF2B5EF4-FFF2-40B4-BE49-F238E27FC236}">
                <a16:creationId xmlns:a16="http://schemas.microsoft.com/office/drawing/2014/main" id="{AD32094B-DEDE-A648-95FA-5D07F9802D5F}"/>
              </a:ext>
            </a:extLst>
          </p:cNvPr>
          <p:cNvSpPr txBox="1">
            <a:spLocks/>
          </p:cNvSpPr>
          <p:nvPr/>
        </p:nvSpPr>
        <p:spPr>
          <a:xfrm>
            <a:off x="339456" y="368509"/>
            <a:ext cx="7568174" cy="8047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500" b="1" dirty="0">
                <a:solidFill>
                  <a:schemeClr val="tx2">
                    <a:lumMod val="75000"/>
                  </a:schemeClr>
                </a:solidFill>
                <a:latin typeface="Humanst521 BT" panose="020B0602020204020204" pitchFamily="34" charset="0"/>
              </a:rPr>
              <a:t>Recomendaciones para evitar el uso de expresiones               y estereotipos sexistas o androcentristas</a:t>
            </a:r>
            <a:endParaRPr lang="es-ES_tradnl" sz="2500" b="1" dirty="0">
              <a:solidFill>
                <a:schemeClr val="tx2">
                  <a:lumMod val="75000"/>
                </a:schemeClr>
              </a:solidFill>
              <a:latin typeface="Humanst521 BT" panose="020B0602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786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AD32094B-DEDE-A648-95FA-5D07F9802D5F}"/>
              </a:ext>
            </a:extLst>
          </p:cNvPr>
          <p:cNvSpPr txBox="1">
            <a:spLocks/>
          </p:cNvSpPr>
          <p:nvPr/>
        </p:nvSpPr>
        <p:spPr>
          <a:xfrm>
            <a:off x="559335" y="367427"/>
            <a:ext cx="6237250" cy="8047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200" b="1" dirty="0">
                <a:solidFill>
                  <a:schemeClr val="tx2">
                    <a:lumMod val="75000"/>
                  </a:schemeClr>
                </a:solidFill>
                <a:latin typeface="Humanst521 BT" panose="020B0602020204020204" pitchFamily="34" charset="0"/>
              </a:rPr>
              <a:t>USO DEL LENGUAJE INCLUSIVO Y LIBRE DE DISCRIMINACIÓN EN LA COMUNICACIÓN GRÁFICA</a:t>
            </a:r>
            <a:endParaRPr lang="es-ES_tradnl" sz="2200" b="1" dirty="0">
              <a:solidFill>
                <a:schemeClr val="tx2">
                  <a:lumMod val="75000"/>
                </a:schemeClr>
              </a:solidFill>
              <a:latin typeface="Humanst521 BT" panose="020B0602020204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C302D7A-34F1-458E-B3D9-DF4043844C40}"/>
              </a:ext>
            </a:extLst>
          </p:cNvPr>
          <p:cNvSpPr txBox="1"/>
          <p:nvPr/>
        </p:nvSpPr>
        <p:spPr>
          <a:xfrm>
            <a:off x="792018" y="1332516"/>
            <a:ext cx="101033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Procurar usar imágenes diversas con una representación equilibrada numéricamente.</a:t>
            </a:r>
          </a:p>
          <a:p>
            <a:pPr lvl="1" algn="just">
              <a:buClr>
                <a:schemeClr val="accent6">
                  <a:lumMod val="75000"/>
                </a:schemeClr>
              </a:buClr>
            </a:pPr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Mostrar situaciones en que las personas representadas participen de diferentes actividades y roles sin reproducir escenarios desequilibrados e injustos. </a:t>
            </a: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Evitar escenificar cualquier situación que reproduzca estereotipos de género, sexistas, capacitistas o racistas. </a:t>
            </a: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Evitar representar a las mujeres de forma </a:t>
            </a:r>
            <a:r>
              <a:rPr lang="es-MX" sz="2000" dirty="0" err="1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sexualizada</a:t>
            </a: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. </a:t>
            </a: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Representar la diversidad de forma positiva, evitando presentar imágenes victimizantes.</a:t>
            </a:r>
          </a:p>
        </p:txBody>
      </p:sp>
    </p:spTree>
    <p:extLst>
      <p:ext uri="{BB962C8B-B14F-4D97-AF65-F5344CB8AC3E}">
        <p14:creationId xmlns:p14="http://schemas.microsoft.com/office/powerpoint/2010/main" val="147317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AD32094B-DEDE-A648-95FA-5D07F9802D5F}"/>
              </a:ext>
            </a:extLst>
          </p:cNvPr>
          <p:cNvSpPr txBox="1">
            <a:spLocks/>
          </p:cNvSpPr>
          <p:nvPr/>
        </p:nvSpPr>
        <p:spPr>
          <a:xfrm>
            <a:off x="149901" y="623342"/>
            <a:ext cx="7390151" cy="8047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500" b="1" dirty="0">
                <a:solidFill>
                  <a:schemeClr val="tx2">
                    <a:lumMod val="75000"/>
                  </a:schemeClr>
                </a:solidFill>
                <a:latin typeface="Humanst521 BT" panose="020B0602020204020204" pitchFamily="34" charset="0"/>
              </a:rPr>
              <a:t>OTROS TIPOS DE DISCRIMINACIÓN </a:t>
            </a:r>
            <a:endParaRPr lang="es-ES_tradnl" sz="2500" b="1" dirty="0">
              <a:solidFill>
                <a:schemeClr val="tx2">
                  <a:lumMod val="75000"/>
                </a:schemeClr>
              </a:solidFill>
              <a:latin typeface="Humanst521 BT" panose="020B0602020204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C302D7A-34F1-458E-B3D9-DF4043844C40}"/>
              </a:ext>
            </a:extLst>
          </p:cNvPr>
          <p:cNvSpPr txBox="1"/>
          <p:nvPr/>
        </p:nvSpPr>
        <p:spPr>
          <a:xfrm>
            <a:off x="614597" y="1075708"/>
            <a:ext cx="1010337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Hacer uso de generalizaciones basadas en el lugar de origen de las personas.</a:t>
            </a: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Hacer uso de términos coloquiales para referirse a personas de diferentes regiones con tono despectivo o en contextos ofensivos.</a:t>
            </a: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Hacer suposiciones generalizadas sobre las habilidades, el carácter, las oportunidades o el estilo de vida de las personas basándose en su situación económica. </a:t>
            </a: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Ser apático ante los diversos factores que afectan las finanzas personales responsabilizando únicamente al individuo de su situación financiera </a:t>
            </a: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Establecer relaciones ofensivas con base a las características físicas de las personas</a:t>
            </a: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endParaRPr lang="es-MX" sz="2000" dirty="0">
              <a:solidFill>
                <a:schemeClr val="bg2">
                  <a:lumMod val="10000"/>
                </a:schemeClr>
              </a:solidFill>
              <a:latin typeface="Humanst521 BT" panose="020B0602020204020204" pitchFamily="34" charset="0"/>
            </a:endParaRPr>
          </a:p>
          <a:p>
            <a:pPr marL="800100" lvl="1" indent="-3429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s-MX" sz="2000" dirty="0">
                <a:solidFill>
                  <a:schemeClr val="bg2">
                    <a:lumMod val="10000"/>
                  </a:schemeClr>
                </a:solidFill>
                <a:latin typeface="Humanst521 BT" panose="020B0602020204020204" pitchFamily="34" charset="0"/>
              </a:rPr>
              <a:t>Hacer suposiciones sobre la salud, los hábitos o el valor de una persona basadas en el aspecto físico. .</a:t>
            </a:r>
          </a:p>
        </p:txBody>
      </p:sp>
    </p:spTree>
    <p:extLst>
      <p:ext uri="{BB962C8B-B14F-4D97-AF65-F5344CB8AC3E}">
        <p14:creationId xmlns:p14="http://schemas.microsoft.com/office/powerpoint/2010/main" val="249361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284;p10">
            <a:extLst>
              <a:ext uri="{FF2B5EF4-FFF2-40B4-BE49-F238E27FC236}">
                <a16:creationId xmlns:a16="http://schemas.microsoft.com/office/drawing/2014/main" id="{CC1614E1-7F6D-32F1-731A-83B8C46C1225}"/>
              </a:ext>
            </a:extLst>
          </p:cNvPr>
          <p:cNvGrpSpPr/>
          <p:nvPr/>
        </p:nvGrpSpPr>
        <p:grpSpPr>
          <a:xfrm>
            <a:off x="428556" y="334165"/>
            <a:ext cx="7108317" cy="799200"/>
            <a:chOff x="0" y="15898"/>
            <a:chExt cx="8613255" cy="799200"/>
          </a:xfrm>
        </p:grpSpPr>
        <p:sp>
          <p:nvSpPr>
            <p:cNvPr id="3" name="Google Shape;285;p10">
              <a:extLst>
                <a:ext uri="{FF2B5EF4-FFF2-40B4-BE49-F238E27FC236}">
                  <a16:creationId xmlns:a16="http://schemas.microsoft.com/office/drawing/2014/main" id="{79DB4B3B-ABAE-DECF-6B7A-48E447CA83AE}"/>
                </a:ext>
              </a:extLst>
            </p:cNvPr>
            <p:cNvSpPr/>
            <p:nvPr/>
          </p:nvSpPr>
          <p:spPr>
            <a:xfrm>
              <a:off x="0" y="311098"/>
              <a:ext cx="8613255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286;p10">
              <a:extLst>
                <a:ext uri="{FF2B5EF4-FFF2-40B4-BE49-F238E27FC236}">
                  <a16:creationId xmlns:a16="http://schemas.microsoft.com/office/drawing/2014/main" id="{3224D33F-054C-9AAC-12CC-29103E328989}"/>
                </a:ext>
              </a:extLst>
            </p:cNvPr>
            <p:cNvSpPr txBox="1"/>
            <p:nvPr/>
          </p:nvSpPr>
          <p:spPr>
            <a:xfrm>
              <a:off x="0" y="311098"/>
              <a:ext cx="8613255" cy="50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68475" tIns="416550" rIns="668475" bIns="14222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" name="Google Shape;287;p10">
              <a:extLst>
                <a:ext uri="{FF2B5EF4-FFF2-40B4-BE49-F238E27FC236}">
                  <a16:creationId xmlns:a16="http://schemas.microsoft.com/office/drawing/2014/main" id="{D104A756-BCB8-E07A-55F0-73FBC50FDF2F}"/>
                </a:ext>
              </a:extLst>
            </p:cNvPr>
            <p:cNvSpPr/>
            <p:nvPr/>
          </p:nvSpPr>
          <p:spPr>
            <a:xfrm>
              <a:off x="430663" y="15898"/>
              <a:ext cx="7688234" cy="590400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88;p10">
              <a:extLst>
                <a:ext uri="{FF2B5EF4-FFF2-40B4-BE49-F238E27FC236}">
                  <a16:creationId xmlns:a16="http://schemas.microsoft.com/office/drawing/2014/main" id="{A4C54CC7-6BDA-9E9B-5125-DA5DF4907991}"/>
                </a:ext>
              </a:extLst>
            </p:cNvPr>
            <p:cNvSpPr txBox="1"/>
            <p:nvPr/>
          </p:nvSpPr>
          <p:spPr>
            <a:xfrm>
              <a:off x="430663" y="15898"/>
              <a:ext cx="7024018" cy="5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7875" tIns="0" rIns="227875" bIns="0" anchor="ctr" anchorCtr="0">
              <a:noAutofit/>
            </a:bodyPr>
            <a:lstStyle/>
            <a:p>
              <a:pPr lvl="0" algn="ctr">
                <a:buNone/>
              </a:pPr>
              <a:r>
                <a:rPr lang="es-ES" sz="2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NORMATIVIDAD</a:t>
              </a:r>
              <a:endParaRPr lang="es-CO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" name="Google Shape;289;p10">
              <a:extLst>
                <a:ext uri="{FF2B5EF4-FFF2-40B4-BE49-F238E27FC236}">
                  <a16:creationId xmlns:a16="http://schemas.microsoft.com/office/drawing/2014/main" id="{32DBEA16-5F15-1CA2-5916-63F93EACD464}"/>
                </a:ext>
              </a:extLst>
            </p:cNvPr>
            <p:cNvSpPr/>
            <p:nvPr/>
          </p:nvSpPr>
          <p:spPr>
            <a:xfrm>
              <a:off x="0" y="15898"/>
              <a:ext cx="430663" cy="5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90;p10">
              <a:extLst>
                <a:ext uri="{FF2B5EF4-FFF2-40B4-BE49-F238E27FC236}">
                  <a16:creationId xmlns:a16="http://schemas.microsoft.com/office/drawing/2014/main" id="{92DCC814-0A5A-F88F-B205-9C4F5A277A3D}"/>
                </a:ext>
              </a:extLst>
            </p:cNvPr>
            <p:cNvSpPr txBox="1"/>
            <p:nvPr/>
          </p:nvSpPr>
          <p:spPr>
            <a:xfrm>
              <a:off x="0" y="15898"/>
              <a:ext cx="430663" cy="5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26CF857E-25C6-2BD4-B592-14B1583379B9}"/>
              </a:ext>
            </a:extLst>
          </p:cNvPr>
          <p:cNvGrpSpPr/>
          <p:nvPr/>
        </p:nvGrpSpPr>
        <p:grpSpPr>
          <a:xfrm>
            <a:off x="952964" y="3004517"/>
            <a:ext cx="3993566" cy="1132512"/>
            <a:chOff x="6951017" y="1607106"/>
            <a:chExt cx="5025964" cy="1455613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B473ABAE-2F05-8A97-52C9-6B709C0625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6501" t="-3465" r="29631" b="78308"/>
            <a:stretch/>
          </p:blipFill>
          <p:spPr>
            <a:xfrm>
              <a:off x="8325853" y="2473172"/>
              <a:ext cx="3651128" cy="589547"/>
            </a:xfrm>
            <a:prstGeom prst="rect">
              <a:avLst/>
            </a:prstGeom>
          </p:spPr>
        </p:pic>
        <p:pic>
          <p:nvPicPr>
            <p:cNvPr id="16" name="Imagen 15" descr="Logotipo&#10;&#10;Descripción generada automáticamente">
              <a:extLst>
                <a:ext uri="{FF2B5EF4-FFF2-40B4-BE49-F238E27FC236}">
                  <a16:creationId xmlns:a16="http://schemas.microsoft.com/office/drawing/2014/main" id="{507DB07C-BAA3-76A2-3920-4D3A095AC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1017" y="1607106"/>
              <a:ext cx="4644415" cy="1390121"/>
            </a:xfrm>
            <a:prstGeom prst="rect">
              <a:avLst/>
            </a:prstGeom>
          </p:spPr>
        </p:pic>
      </p:grpSp>
      <p:pic>
        <p:nvPicPr>
          <p:cNvPr id="17" name="Google Shape;261;p8" descr="Interfaz de usuario gráfica&#10;&#10;Descripción generada automáticamente con confianza media">
            <a:extLst>
              <a:ext uri="{FF2B5EF4-FFF2-40B4-BE49-F238E27FC236}">
                <a16:creationId xmlns:a16="http://schemas.microsoft.com/office/drawing/2014/main" id="{D49E7975-8D1B-4345-47DE-852AAFC4C49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19634" b="8739"/>
          <a:stretch/>
        </p:blipFill>
        <p:spPr>
          <a:xfrm>
            <a:off x="506422" y="1653014"/>
            <a:ext cx="4440108" cy="94253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" name="Grupo 28">
            <a:extLst>
              <a:ext uri="{FF2B5EF4-FFF2-40B4-BE49-F238E27FC236}">
                <a16:creationId xmlns:a16="http://schemas.microsoft.com/office/drawing/2014/main" id="{44D3281E-B793-6A17-01F8-6B92FAE47B5B}"/>
              </a:ext>
            </a:extLst>
          </p:cNvPr>
          <p:cNvGrpSpPr/>
          <p:nvPr/>
        </p:nvGrpSpPr>
        <p:grpSpPr>
          <a:xfrm>
            <a:off x="5098234" y="1589904"/>
            <a:ext cx="5727152" cy="1212567"/>
            <a:chOff x="5098234" y="1604202"/>
            <a:chExt cx="5727152" cy="1212567"/>
          </a:xfrm>
        </p:grpSpPr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9ED8165C-313C-A634-296A-55FF06C62A18}"/>
                </a:ext>
              </a:extLst>
            </p:cNvPr>
            <p:cNvSpPr txBox="1"/>
            <p:nvPr/>
          </p:nvSpPr>
          <p:spPr>
            <a:xfrm>
              <a:off x="5098234" y="1604202"/>
              <a:ext cx="35504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es-CO" sz="1800" b="1" dirty="0">
                  <a:solidFill>
                    <a:srgbClr val="168F47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2.1 NORMATIVA APLICABLE</a:t>
              </a:r>
            </a:p>
          </p:txBody>
        </p:sp>
        <p:sp>
          <p:nvSpPr>
            <p:cNvPr id="14" name="Google Shape;303;p10">
              <a:extLst>
                <a:ext uri="{FF2B5EF4-FFF2-40B4-BE49-F238E27FC236}">
                  <a16:creationId xmlns:a16="http://schemas.microsoft.com/office/drawing/2014/main" id="{416A608F-7008-719D-FA00-E2C72A4CA161}"/>
                </a:ext>
              </a:extLst>
            </p:cNvPr>
            <p:cNvSpPr txBox="1"/>
            <p:nvPr/>
          </p:nvSpPr>
          <p:spPr>
            <a:xfrm>
              <a:off x="5098234" y="1893480"/>
              <a:ext cx="5727152" cy="9232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ES" b="0" i="0" u="none" strike="noStrike" cap="none" dirty="0">
                  <a:solidFill>
                    <a:srgbClr val="168F47"/>
                  </a:solidFill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La normativa expresa el compromiso de cero tolerancias con todas las formas de violencia y cualquier tipo de discriminación basada en género. </a:t>
              </a:r>
            </a:p>
          </p:txBody>
        </p:sp>
      </p:grpSp>
      <p:grpSp>
        <p:nvGrpSpPr>
          <p:cNvPr id="30" name="Grupo 29">
            <a:extLst>
              <a:ext uri="{FF2B5EF4-FFF2-40B4-BE49-F238E27FC236}">
                <a16:creationId xmlns:a16="http://schemas.microsoft.com/office/drawing/2014/main" id="{C505F800-467A-9EDD-B95B-6B2E4773C0FF}"/>
              </a:ext>
            </a:extLst>
          </p:cNvPr>
          <p:cNvGrpSpPr/>
          <p:nvPr/>
        </p:nvGrpSpPr>
        <p:grpSpPr>
          <a:xfrm>
            <a:off x="2311189" y="3091749"/>
            <a:ext cx="9124555" cy="3139281"/>
            <a:chOff x="2316252" y="3189813"/>
            <a:chExt cx="9124555" cy="3139281"/>
          </a:xfrm>
        </p:grpSpPr>
        <p:pic>
          <p:nvPicPr>
            <p:cNvPr id="18" name="Google Shape;262;p8" descr="Logotipo&#10;&#10;Descripción generada automáticamente">
              <a:extLst>
                <a:ext uri="{FF2B5EF4-FFF2-40B4-BE49-F238E27FC236}">
                  <a16:creationId xmlns:a16="http://schemas.microsoft.com/office/drawing/2014/main" id="{44F66805-DC21-3B17-5440-7AA0270AFFA0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316252" y="4644063"/>
              <a:ext cx="1530513" cy="15068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" name="Google Shape;303;p10">
              <a:extLst>
                <a:ext uri="{FF2B5EF4-FFF2-40B4-BE49-F238E27FC236}">
                  <a16:creationId xmlns:a16="http://schemas.microsoft.com/office/drawing/2014/main" id="{C5414228-8F92-B8CC-E431-677CE19118A8}"/>
                </a:ext>
              </a:extLst>
            </p:cNvPr>
            <p:cNvSpPr txBox="1"/>
            <p:nvPr/>
          </p:nvSpPr>
          <p:spPr>
            <a:xfrm>
              <a:off x="5656322" y="3189813"/>
              <a:ext cx="5784485" cy="31392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85750" marR="0" lvl="0" indent="-285750" algn="just" rtl="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s-ES" b="1" i="0" u="none" strike="noStrike" cap="none" dirty="0">
                  <a:solidFill>
                    <a:srgbClr val="168F47"/>
                  </a:solidFill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Sentencia T-141 de 2015 </a:t>
              </a:r>
              <a:r>
                <a:rPr lang="es-ES" b="0" i="0" u="none" strike="noStrike" cap="none" dirty="0">
                  <a:solidFill>
                    <a:srgbClr val="168F47"/>
                  </a:solidFill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(no discriminación por razón de orientación sexual diversa)</a:t>
              </a:r>
            </a:p>
            <a:p>
              <a:pPr marL="285750" marR="0" lvl="0" indent="-285750" algn="just" rtl="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s-ES" b="1" i="0" u="none" strike="noStrike" cap="none" dirty="0">
                  <a:solidFill>
                    <a:srgbClr val="168F47"/>
                  </a:solidFill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Decreto 1227 de 2015 </a:t>
              </a:r>
              <a:r>
                <a:rPr lang="es-ES" b="0" i="0" u="none" strike="noStrike" cap="none" dirty="0">
                  <a:solidFill>
                    <a:srgbClr val="168F47"/>
                  </a:solidFill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(Corrección del componente sexo en documentos de personas trans)</a:t>
              </a:r>
            </a:p>
            <a:p>
              <a:pPr marL="285750" marR="0" lvl="0" indent="-285750" algn="just" rtl="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s-ES" b="1" i="0" u="none" strike="noStrike" cap="none" dirty="0">
                  <a:solidFill>
                    <a:srgbClr val="168F47"/>
                  </a:solidFill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Sentencia T-478 de 2015 </a:t>
              </a:r>
              <a:r>
                <a:rPr lang="es-ES" b="0" i="0" u="none" strike="noStrike" cap="none" dirty="0">
                  <a:solidFill>
                    <a:srgbClr val="168F47"/>
                  </a:solidFill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(Prohibición de discriminación por razones de orientación sexual e identidad de género en instituciones educativas)</a:t>
              </a:r>
            </a:p>
            <a:p>
              <a:pPr marL="285750" marR="0" lvl="0" indent="-285750" algn="just" rtl="0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s-ES" b="1" i="0" u="none" strike="noStrike" cap="none" dirty="0">
                  <a:solidFill>
                    <a:srgbClr val="168F47"/>
                  </a:solidFill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Sentencia T-363 de 2016 </a:t>
              </a:r>
              <a:r>
                <a:rPr lang="es-ES" b="0" i="0" u="none" strike="noStrike" cap="none" dirty="0">
                  <a:solidFill>
                    <a:srgbClr val="168F47"/>
                  </a:solidFill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(Instituciones educativas no deben restringir a estudiantes manifestaciones de identidad de género)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68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6F83E45-88B9-103C-5EFB-91E3783A96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022" y="547765"/>
            <a:ext cx="5762469" cy="5762469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6148E73-3F8E-0FA9-A5DE-FCA0835E79FE}"/>
              </a:ext>
            </a:extLst>
          </p:cNvPr>
          <p:cNvSpPr txBox="1"/>
          <p:nvPr/>
        </p:nvSpPr>
        <p:spPr>
          <a:xfrm>
            <a:off x="993722" y="712012"/>
            <a:ext cx="2533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800" b="1" dirty="0"/>
              <a:t>Caso 1</a:t>
            </a:r>
          </a:p>
        </p:txBody>
      </p:sp>
    </p:spTree>
    <p:extLst>
      <p:ext uri="{BB962C8B-B14F-4D97-AF65-F5344CB8AC3E}">
        <p14:creationId xmlns:p14="http://schemas.microsoft.com/office/powerpoint/2010/main" val="1541649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26148E73-3F8E-0FA9-A5DE-FCA0835E79FE}"/>
              </a:ext>
            </a:extLst>
          </p:cNvPr>
          <p:cNvSpPr txBox="1"/>
          <p:nvPr/>
        </p:nvSpPr>
        <p:spPr>
          <a:xfrm>
            <a:off x="993722" y="712012"/>
            <a:ext cx="2533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800" b="1" dirty="0"/>
              <a:t>Caso 2</a:t>
            </a:r>
          </a:p>
        </p:txBody>
      </p:sp>
      <p:pic>
        <p:nvPicPr>
          <p:cNvPr id="3" name="Imagen 2" descr="Código QR&#10;&#10;Descripción generada automáticamente">
            <a:extLst>
              <a:ext uri="{FF2B5EF4-FFF2-40B4-BE49-F238E27FC236}">
                <a16:creationId xmlns:a16="http://schemas.microsoft.com/office/drawing/2014/main" id="{446DE156-B45F-8D08-658C-66B02D0534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922" y="712012"/>
            <a:ext cx="577215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433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8E708554-E6F7-E1DA-C71F-B3EB6F788B7A}"/>
              </a:ext>
            </a:extLst>
          </p:cNvPr>
          <p:cNvSpPr/>
          <p:nvPr/>
        </p:nvSpPr>
        <p:spPr>
          <a:xfrm>
            <a:off x="149558" y="5681272"/>
            <a:ext cx="1889104" cy="1176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CEAE37B2-D77C-FD0E-3CCB-0D30AD7A51A5}"/>
              </a:ext>
            </a:extLst>
          </p:cNvPr>
          <p:cNvGrpSpPr/>
          <p:nvPr/>
        </p:nvGrpSpPr>
        <p:grpSpPr>
          <a:xfrm>
            <a:off x="3327614" y="1801272"/>
            <a:ext cx="7324196" cy="4423681"/>
            <a:chOff x="3613080" y="2100154"/>
            <a:chExt cx="6469350" cy="4180500"/>
          </a:xfrm>
        </p:grpSpPr>
        <p:sp>
          <p:nvSpPr>
            <p:cNvPr id="41" name="Forma libre: forma 40">
              <a:extLst>
                <a:ext uri="{FF2B5EF4-FFF2-40B4-BE49-F238E27FC236}">
                  <a16:creationId xmlns:a16="http://schemas.microsoft.com/office/drawing/2014/main" id="{4F494379-154A-B0BD-998D-B7CA7F2E0E87}"/>
                </a:ext>
              </a:extLst>
            </p:cNvPr>
            <p:cNvSpPr/>
            <p:nvPr/>
          </p:nvSpPr>
          <p:spPr>
            <a:xfrm>
              <a:off x="6243507" y="3439243"/>
              <a:ext cx="3838923" cy="1502321"/>
            </a:xfrm>
            <a:custGeom>
              <a:avLst/>
              <a:gdLst>
                <a:gd name="connsiteX0" fmla="*/ 0 w 3963208"/>
                <a:gd name="connsiteY0" fmla="*/ 150232 h 1502321"/>
                <a:gd name="connsiteX1" fmla="*/ 150232 w 3963208"/>
                <a:gd name="connsiteY1" fmla="*/ 0 h 1502321"/>
                <a:gd name="connsiteX2" fmla="*/ 3812976 w 3963208"/>
                <a:gd name="connsiteY2" fmla="*/ 0 h 1502321"/>
                <a:gd name="connsiteX3" fmla="*/ 3963208 w 3963208"/>
                <a:gd name="connsiteY3" fmla="*/ 150232 h 1502321"/>
                <a:gd name="connsiteX4" fmla="*/ 3963208 w 3963208"/>
                <a:gd name="connsiteY4" fmla="*/ 1352089 h 1502321"/>
                <a:gd name="connsiteX5" fmla="*/ 3812976 w 3963208"/>
                <a:gd name="connsiteY5" fmla="*/ 1502321 h 1502321"/>
                <a:gd name="connsiteX6" fmla="*/ 150232 w 3963208"/>
                <a:gd name="connsiteY6" fmla="*/ 1502321 h 1502321"/>
                <a:gd name="connsiteX7" fmla="*/ 0 w 3963208"/>
                <a:gd name="connsiteY7" fmla="*/ 1352089 h 1502321"/>
                <a:gd name="connsiteX8" fmla="*/ 0 w 3963208"/>
                <a:gd name="connsiteY8" fmla="*/ 150232 h 150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3208" h="1502321">
                  <a:moveTo>
                    <a:pt x="0" y="150232"/>
                  </a:moveTo>
                  <a:cubicBezTo>
                    <a:pt x="0" y="67261"/>
                    <a:pt x="67261" y="0"/>
                    <a:pt x="150232" y="0"/>
                  </a:cubicBezTo>
                  <a:lnTo>
                    <a:pt x="3812976" y="0"/>
                  </a:lnTo>
                  <a:cubicBezTo>
                    <a:pt x="3895947" y="0"/>
                    <a:pt x="3963208" y="67261"/>
                    <a:pt x="3963208" y="150232"/>
                  </a:cubicBezTo>
                  <a:lnTo>
                    <a:pt x="3963208" y="1352089"/>
                  </a:lnTo>
                  <a:cubicBezTo>
                    <a:pt x="3963208" y="1435060"/>
                    <a:pt x="3895947" y="1502321"/>
                    <a:pt x="3812976" y="1502321"/>
                  </a:cubicBezTo>
                  <a:lnTo>
                    <a:pt x="150232" y="1502321"/>
                  </a:lnTo>
                  <a:cubicBezTo>
                    <a:pt x="67261" y="1502321"/>
                    <a:pt x="0" y="1435060"/>
                    <a:pt x="0" y="1352089"/>
                  </a:cubicBezTo>
                  <a:lnTo>
                    <a:pt x="0" y="150232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161" tIns="54161" rIns="54161" bIns="54161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1600" kern="1200" dirty="0">
                  <a:solidFill>
                    <a:srgbClr val="168F47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Coinciden en favorecer la igualdad, el buen trato; previniendo la violencia o discriminación por cualquier diferencia de género, sexo u orientación sexual. </a:t>
              </a:r>
              <a:endParaRPr lang="es-CO" sz="1600" kern="1200" dirty="0">
                <a:solidFill>
                  <a:srgbClr val="168F47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2" name="Forma libre: forma 41">
              <a:extLst>
                <a:ext uri="{FF2B5EF4-FFF2-40B4-BE49-F238E27FC236}">
                  <a16:creationId xmlns:a16="http://schemas.microsoft.com/office/drawing/2014/main" id="{6FE2291C-50E8-C241-11FA-05130A5278F0}"/>
                </a:ext>
              </a:extLst>
            </p:cNvPr>
            <p:cNvSpPr/>
            <p:nvPr/>
          </p:nvSpPr>
          <p:spPr>
            <a:xfrm rot="25507178">
              <a:off x="4974571" y="3359924"/>
              <a:ext cx="1786322" cy="40430"/>
            </a:xfrm>
            <a:custGeom>
              <a:avLst/>
              <a:gdLst>
                <a:gd name="connsiteX0" fmla="*/ 0 w 1786322"/>
                <a:gd name="connsiteY0" fmla="*/ 20214 h 40429"/>
                <a:gd name="connsiteX1" fmla="*/ 1786322 w 1786322"/>
                <a:gd name="connsiteY1" fmla="*/ 20214 h 4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6322" h="40429">
                  <a:moveTo>
                    <a:pt x="1786322" y="20215"/>
                  </a:moveTo>
                  <a:lnTo>
                    <a:pt x="0" y="20215"/>
                  </a:lnTo>
                </a:path>
              </a:pathLst>
            </a:custGeom>
            <a:noFill/>
          </p:spPr>
          <p:style>
            <a:lnRef idx="2">
              <a:schemeClr val="accent6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1202" tIns="-24444" rIns="861203" bIns="-2444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O" sz="1800" kern="1200">
                <a:solidFill>
                  <a:srgbClr val="168F47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5E577B60-DDCB-E3A8-A878-A3537AFAC7CB}"/>
                </a:ext>
              </a:extLst>
            </p:cNvPr>
            <p:cNvSpPr/>
            <p:nvPr/>
          </p:nvSpPr>
          <p:spPr>
            <a:xfrm>
              <a:off x="3613080" y="2100154"/>
              <a:ext cx="1878876" cy="939438"/>
            </a:xfrm>
            <a:custGeom>
              <a:avLst/>
              <a:gdLst>
                <a:gd name="connsiteX0" fmla="*/ 0 w 1878876"/>
                <a:gd name="connsiteY0" fmla="*/ 93944 h 939438"/>
                <a:gd name="connsiteX1" fmla="*/ 93944 w 1878876"/>
                <a:gd name="connsiteY1" fmla="*/ 0 h 939438"/>
                <a:gd name="connsiteX2" fmla="*/ 1784932 w 1878876"/>
                <a:gd name="connsiteY2" fmla="*/ 0 h 939438"/>
                <a:gd name="connsiteX3" fmla="*/ 1878876 w 1878876"/>
                <a:gd name="connsiteY3" fmla="*/ 93944 h 939438"/>
                <a:gd name="connsiteX4" fmla="*/ 1878876 w 1878876"/>
                <a:gd name="connsiteY4" fmla="*/ 845494 h 939438"/>
                <a:gd name="connsiteX5" fmla="*/ 1784932 w 1878876"/>
                <a:gd name="connsiteY5" fmla="*/ 939438 h 939438"/>
                <a:gd name="connsiteX6" fmla="*/ 93944 w 1878876"/>
                <a:gd name="connsiteY6" fmla="*/ 939438 h 939438"/>
                <a:gd name="connsiteX7" fmla="*/ 0 w 1878876"/>
                <a:gd name="connsiteY7" fmla="*/ 845494 h 939438"/>
                <a:gd name="connsiteX8" fmla="*/ 0 w 1878876"/>
                <a:gd name="connsiteY8" fmla="*/ 93944 h 93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8876" h="939438">
                  <a:moveTo>
                    <a:pt x="0" y="93944"/>
                  </a:moveTo>
                  <a:cubicBezTo>
                    <a:pt x="0" y="42060"/>
                    <a:pt x="42060" y="0"/>
                    <a:pt x="93944" y="0"/>
                  </a:cubicBezTo>
                  <a:lnTo>
                    <a:pt x="1784932" y="0"/>
                  </a:lnTo>
                  <a:cubicBezTo>
                    <a:pt x="1836816" y="0"/>
                    <a:pt x="1878876" y="42060"/>
                    <a:pt x="1878876" y="93944"/>
                  </a:cubicBezTo>
                  <a:lnTo>
                    <a:pt x="1878876" y="845494"/>
                  </a:lnTo>
                  <a:cubicBezTo>
                    <a:pt x="1878876" y="897378"/>
                    <a:pt x="1836816" y="939438"/>
                    <a:pt x="1784932" y="939438"/>
                  </a:cubicBezTo>
                  <a:lnTo>
                    <a:pt x="93944" y="939438"/>
                  </a:lnTo>
                  <a:cubicBezTo>
                    <a:pt x="42060" y="939438"/>
                    <a:pt x="0" y="897378"/>
                    <a:pt x="0" y="845494"/>
                  </a:cubicBezTo>
                  <a:lnTo>
                    <a:pt x="0" y="93944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945" tIns="38945" rIns="38945" bIns="38945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O" sz="1800" kern="1200" dirty="0">
                  <a:solidFill>
                    <a:srgbClr val="168F47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ODS</a:t>
              </a:r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9F1C52B5-DCF1-62F0-7588-60374BD578AC}"/>
                </a:ext>
              </a:extLst>
            </p:cNvPr>
            <p:cNvSpPr/>
            <p:nvPr/>
          </p:nvSpPr>
          <p:spPr>
            <a:xfrm rot="23742401">
              <a:off x="5404963" y="3900101"/>
              <a:ext cx="925537" cy="40430"/>
            </a:xfrm>
            <a:custGeom>
              <a:avLst/>
              <a:gdLst>
                <a:gd name="connsiteX0" fmla="*/ 0 w 925537"/>
                <a:gd name="connsiteY0" fmla="*/ 20214 h 40429"/>
                <a:gd name="connsiteX1" fmla="*/ 925537 w 925537"/>
                <a:gd name="connsiteY1" fmla="*/ 20214 h 4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5537" h="40429">
                  <a:moveTo>
                    <a:pt x="925537" y="20215"/>
                  </a:moveTo>
                  <a:lnTo>
                    <a:pt x="0" y="20215"/>
                  </a:lnTo>
                </a:path>
              </a:pathLst>
            </a:custGeom>
            <a:noFill/>
          </p:spPr>
          <p:style>
            <a:lnRef idx="2">
              <a:schemeClr val="accent6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330" tIns="-2925" rIns="452330" bIns="-2922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O" sz="1800" kern="1200">
                <a:solidFill>
                  <a:srgbClr val="168F47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5" name="Forma libre: forma 44">
              <a:extLst>
                <a:ext uri="{FF2B5EF4-FFF2-40B4-BE49-F238E27FC236}">
                  <a16:creationId xmlns:a16="http://schemas.microsoft.com/office/drawing/2014/main" id="{9E2AA49C-6456-0977-7D7F-6DD47C871D49}"/>
                </a:ext>
              </a:extLst>
            </p:cNvPr>
            <p:cNvSpPr/>
            <p:nvPr/>
          </p:nvSpPr>
          <p:spPr>
            <a:xfrm>
              <a:off x="3613080" y="3180508"/>
              <a:ext cx="1878876" cy="939438"/>
            </a:xfrm>
            <a:custGeom>
              <a:avLst/>
              <a:gdLst>
                <a:gd name="connsiteX0" fmla="*/ 0 w 1878876"/>
                <a:gd name="connsiteY0" fmla="*/ 93944 h 939438"/>
                <a:gd name="connsiteX1" fmla="*/ 93944 w 1878876"/>
                <a:gd name="connsiteY1" fmla="*/ 0 h 939438"/>
                <a:gd name="connsiteX2" fmla="*/ 1784932 w 1878876"/>
                <a:gd name="connsiteY2" fmla="*/ 0 h 939438"/>
                <a:gd name="connsiteX3" fmla="*/ 1878876 w 1878876"/>
                <a:gd name="connsiteY3" fmla="*/ 93944 h 939438"/>
                <a:gd name="connsiteX4" fmla="*/ 1878876 w 1878876"/>
                <a:gd name="connsiteY4" fmla="*/ 845494 h 939438"/>
                <a:gd name="connsiteX5" fmla="*/ 1784932 w 1878876"/>
                <a:gd name="connsiteY5" fmla="*/ 939438 h 939438"/>
                <a:gd name="connsiteX6" fmla="*/ 93944 w 1878876"/>
                <a:gd name="connsiteY6" fmla="*/ 939438 h 939438"/>
                <a:gd name="connsiteX7" fmla="*/ 0 w 1878876"/>
                <a:gd name="connsiteY7" fmla="*/ 845494 h 939438"/>
                <a:gd name="connsiteX8" fmla="*/ 0 w 1878876"/>
                <a:gd name="connsiteY8" fmla="*/ 93944 h 93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8876" h="939438">
                  <a:moveTo>
                    <a:pt x="0" y="93944"/>
                  </a:moveTo>
                  <a:cubicBezTo>
                    <a:pt x="0" y="42060"/>
                    <a:pt x="42060" y="0"/>
                    <a:pt x="93944" y="0"/>
                  </a:cubicBezTo>
                  <a:lnTo>
                    <a:pt x="1784932" y="0"/>
                  </a:lnTo>
                  <a:cubicBezTo>
                    <a:pt x="1836816" y="0"/>
                    <a:pt x="1878876" y="42060"/>
                    <a:pt x="1878876" y="93944"/>
                  </a:cubicBezTo>
                  <a:lnTo>
                    <a:pt x="1878876" y="845494"/>
                  </a:lnTo>
                  <a:cubicBezTo>
                    <a:pt x="1878876" y="897378"/>
                    <a:pt x="1836816" y="939438"/>
                    <a:pt x="1784932" y="939438"/>
                  </a:cubicBezTo>
                  <a:lnTo>
                    <a:pt x="93944" y="939438"/>
                  </a:lnTo>
                  <a:cubicBezTo>
                    <a:pt x="42060" y="939438"/>
                    <a:pt x="0" y="897378"/>
                    <a:pt x="0" y="845494"/>
                  </a:cubicBezTo>
                  <a:lnTo>
                    <a:pt x="0" y="93944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945" tIns="38945" rIns="38945" bIns="38945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O" sz="1800" kern="1200" dirty="0">
                  <a:solidFill>
                    <a:srgbClr val="168F47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Las guías internacionales</a:t>
              </a:r>
            </a:p>
          </p:txBody>
        </p:sp>
        <p:sp>
          <p:nvSpPr>
            <p:cNvPr id="46" name="Forma libre: forma 45">
              <a:extLst>
                <a:ext uri="{FF2B5EF4-FFF2-40B4-BE49-F238E27FC236}">
                  <a16:creationId xmlns:a16="http://schemas.microsoft.com/office/drawing/2014/main" id="{1CDCC5D3-9597-D1EE-677C-C168BB9F66A5}"/>
                </a:ext>
              </a:extLst>
            </p:cNvPr>
            <p:cNvSpPr/>
            <p:nvPr/>
          </p:nvSpPr>
          <p:spPr>
            <a:xfrm rot="19457599">
              <a:off x="5404963" y="4440277"/>
              <a:ext cx="925538" cy="40430"/>
            </a:xfrm>
            <a:custGeom>
              <a:avLst/>
              <a:gdLst>
                <a:gd name="connsiteX0" fmla="*/ 0 w 925537"/>
                <a:gd name="connsiteY0" fmla="*/ 20214 h 40429"/>
                <a:gd name="connsiteX1" fmla="*/ 925537 w 925537"/>
                <a:gd name="connsiteY1" fmla="*/ 20214 h 4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5537" h="40429">
                  <a:moveTo>
                    <a:pt x="925537" y="20215"/>
                  </a:moveTo>
                  <a:lnTo>
                    <a:pt x="0" y="20215"/>
                  </a:lnTo>
                </a:path>
              </a:pathLst>
            </a:custGeom>
            <a:noFill/>
          </p:spPr>
          <p:style>
            <a:lnRef idx="2">
              <a:schemeClr val="accent6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2330" tIns="-2924" rIns="452331" bIns="-292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O" sz="1800" kern="1200">
                <a:solidFill>
                  <a:srgbClr val="168F47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7" name="Forma libre: forma 46">
              <a:extLst>
                <a:ext uri="{FF2B5EF4-FFF2-40B4-BE49-F238E27FC236}">
                  <a16:creationId xmlns:a16="http://schemas.microsoft.com/office/drawing/2014/main" id="{FBE25BD4-64A9-F60B-1270-35AC9AEF323B}"/>
                </a:ext>
              </a:extLst>
            </p:cNvPr>
            <p:cNvSpPr/>
            <p:nvPr/>
          </p:nvSpPr>
          <p:spPr>
            <a:xfrm>
              <a:off x="3613080" y="4260862"/>
              <a:ext cx="1878876" cy="939438"/>
            </a:xfrm>
            <a:custGeom>
              <a:avLst/>
              <a:gdLst>
                <a:gd name="connsiteX0" fmla="*/ 0 w 1878876"/>
                <a:gd name="connsiteY0" fmla="*/ 93944 h 939438"/>
                <a:gd name="connsiteX1" fmla="*/ 93944 w 1878876"/>
                <a:gd name="connsiteY1" fmla="*/ 0 h 939438"/>
                <a:gd name="connsiteX2" fmla="*/ 1784932 w 1878876"/>
                <a:gd name="connsiteY2" fmla="*/ 0 h 939438"/>
                <a:gd name="connsiteX3" fmla="*/ 1878876 w 1878876"/>
                <a:gd name="connsiteY3" fmla="*/ 93944 h 939438"/>
                <a:gd name="connsiteX4" fmla="*/ 1878876 w 1878876"/>
                <a:gd name="connsiteY4" fmla="*/ 845494 h 939438"/>
                <a:gd name="connsiteX5" fmla="*/ 1784932 w 1878876"/>
                <a:gd name="connsiteY5" fmla="*/ 939438 h 939438"/>
                <a:gd name="connsiteX6" fmla="*/ 93944 w 1878876"/>
                <a:gd name="connsiteY6" fmla="*/ 939438 h 939438"/>
                <a:gd name="connsiteX7" fmla="*/ 0 w 1878876"/>
                <a:gd name="connsiteY7" fmla="*/ 845494 h 939438"/>
                <a:gd name="connsiteX8" fmla="*/ 0 w 1878876"/>
                <a:gd name="connsiteY8" fmla="*/ 93944 h 93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8876" h="939438">
                  <a:moveTo>
                    <a:pt x="0" y="93944"/>
                  </a:moveTo>
                  <a:cubicBezTo>
                    <a:pt x="0" y="42060"/>
                    <a:pt x="42060" y="0"/>
                    <a:pt x="93944" y="0"/>
                  </a:cubicBezTo>
                  <a:lnTo>
                    <a:pt x="1784932" y="0"/>
                  </a:lnTo>
                  <a:cubicBezTo>
                    <a:pt x="1836816" y="0"/>
                    <a:pt x="1878876" y="42060"/>
                    <a:pt x="1878876" y="93944"/>
                  </a:cubicBezTo>
                  <a:lnTo>
                    <a:pt x="1878876" y="845494"/>
                  </a:lnTo>
                  <a:cubicBezTo>
                    <a:pt x="1878876" y="897378"/>
                    <a:pt x="1836816" y="939438"/>
                    <a:pt x="1784932" y="939438"/>
                  </a:cubicBezTo>
                  <a:lnTo>
                    <a:pt x="93944" y="939438"/>
                  </a:lnTo>
                  <a:cubicBezTo>
                    <a:pt x="42060" y="939438"/>
                    <a:pt x="0" y="897378"/>
                    <a:pt x="0" y="845494"/>
                  </a:cubicBezTo>
                  <a:lnTo>
                    <a:pt x="0" y="93944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945" tIns="38945" rIns="38945" bIns="38945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O" sz="1800" kern="1200" dirty="0">
                  <a:solidFill>
                    <a:srgbClr val="168F47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Las políticas públicas nacionales</a:t>
              </a:r>
            </a:p>
          </p:txBody>
        </p:sp>
        <p:sp>
          <p:nvSpPr>
            <p:cNvPr id="48" name="Forma libre: forma 47">
              <a:extLst>
                <a:ext uri="{FF2B5EF4-FFF2-40B4-BE49-F238E27FC236}">
                  <a16:creationId xmlns:a16="http://schemas.microsoft.com/office/drawing/2014/main" id="{E73FF32D-522C-F2A4-6121-34C7F1489BD7}"/>
                </a:ext>
              </a:extLst>
            </p:cNvPr>
            <p:cNvSpPr/>
            <p:nvPr/>
          </p:nvSpPr>
          <p:spPr>
            <a:xfrm rot="17692822">
              <a:off x="4974571" y="4980454"/>
              <a:ext cx="1786323" cy="40430"/>
            </a:xfrm>
            <a:custGeom>
              <a:avLst/>
              <a:gdLst>
                <a:gd name="connsiteX0" fmla="*/ 0 w 1786322"/>
                <a:gd name="connsiteY0" fmla="*/ 20214 h 40429"/>
                <a:gd name="connsiteX1" fmla="*/ 1786322 w 1786322"/>
                <a:gd name="connsiteY1" fmla="*/ 20214 h 4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6322" h="40429">
                  <a:moveTo>
                    <a:pt x="1786322" y="20215"/>
                  </a:moveTo>
                  <a:lnTo>
                    <a:pt x="0" y="20215"/>
                  </a:lnTo>
                </a:path>
              </a:pathLst>
            </a:custGeom>
            <a:noFill/>
          </p:spPr>
          <p:style>
            <a:lnRef idx="2">
              <a:schemeClr val="accent6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1202" tIns="-24443" rIns="861204" bIns="-24444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O" sz="1800" kern="1200">
                <a:solidFill>
                  <a:srgbClr val="168F47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9" name="Forma libre: forma 48">
              <a:extLst>
                <a:ext uri="{FF2B5EF4-FFF2-40B4-BE49-F238E27FC236}">
                  <a16:creationId xmlns:a16="http://schemas.microsoft.com/office/drawing/2014/main" id="{FD142AB3-F258-EE90-503E-27FCDD1DB7CD}"/>
                </a:ext>
              </a:extLst>
            </p:cNvPr>
            <p:cNvSpPr/>
            <p:nvPr/>
          </p:nvSpPr>
          <p:spPr>
            <a:xfrm>
              <a:off x="3613080" y="5341216"/>
              <a:ext cx="1878876" cy="939438"/>
            </a:xfrm>
            <a:custGeom>
              <a:avLst/>
              <a:gdLst>
                <a:gd name="connsiteX0" fmla="*/ 0 w 1878876"/>
                <a:gd name="connsiteY0" fmla="*/ 93944 h 939438"/>
                <a:gd name="connsiteX1" fmla="*/ 93944 w 1878876"/>
                <a:gd name="connsiteY1" fmla="*/ 0 h 939438"/>
                <a:gd name="connsiteX2" fmla="*/ 1784932 w 1878876"/>
                <a:gd name="connsiteY2" fmla="*/ 0 h 939438"/>
                <a:gd name="connsiteX3" fmla="*/ 1878876 w 1878876"/>
                <a:gd name="connsiteY3" fmla="*/ 93944 h 939438"/>
                <a:gd name="connsiteX4" fmla="*/ 1878876 w 1878876"/>
                <a:gd name="connsiteY4" fmla="*/ 845494 h 939438"/>
                <a:gd name="connsiteX5" fmla="*/ 1784932 w 1878876"/>
                <a:gd name="connsiteY5" fmla="*/ 939438 h 939438"/>
                <a:gd name="connsiteX6" fmla="*/ 93944 w 1878876"/>
                <a:gd name="connsiteY6" fmla="*/ 939438 h 939438"/>
                <a:gd name="connsiteX7" fmla="*/ 0 w 1878876"/>
                <a:gd name="connsiteY7" fmla="*/ 845494 h 939438"/>
                <a:gd name="connsiteX8" fmla="*/ 0 w 1878876"/>
                <a:gd name="connsiteY8" fmla="*/ 93944 h 93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8876" h="939438">
                  <a:moveTo>
                    <a:pt x="0" y="93944"/>
                  </a:moveTo>
                  <a:cubicBezTo>
                    <a:pt x="0" y="42060"/>
                    <a:pt x="42060" y="0"/>
                    <a:pt x="93944" y="0"/>
                  </a:cubicBezTo>
                  <a:lnTo>
                    <a:pt x="1784932" y="0"/>
                  </a:lnTo>
                  <a:cubicBezTo>
                    <a:pt x="1836816" y="0"/>
                    <a:pt x="1878876" y="42060"/>
                    <a:pt x="1878876" y="93944"/>
                  </a:cubicBezTo>
                  <a:lnTo>
                    <a:pt x="1878876" y="845494"/>
                  </a:lnTo>
                  <a:cubicBezTo>
                    <a:pt x="1878876" y="897378"/>
                    <a:pt x="1836816" y="939438"/>
                    <a:pt x="1784932" y="939438"/>
                  </a:cubicBezTo>
                  <a:lnTo>
                    <a:pt x="93944" y="939438"/>
                  </a:lnTo>
                  <a:cubicBezTo>
                    <a:pt x="42060" y="939438"/>
                    <a:pt x="0" y="897378"/>
                    <a:pt x="0" y="845494"/>
                  </a:cubicBezTo>
                  <a:lnTo>
                    <a:pt x="0" y="93944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945" tIns="38945" rIns="38945" bIns="38945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1800" i="1" kern="1200" dirty="0">
                  <a:solidFill>
                    <a:srgbClr val="168F47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 normatividad aplicable en IES </a:t>
              </a:r>
              <a:endParaRPr lang="es-CO" sz="1800" i="1" kern="1200" dirty="0">
                <a:solidFill>
                  <a:srgbClr val="168F47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15" name="Imagen 14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939609CC-6EA5-AB49-9103-7B4643243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285" y="1690513"/>
            <a:ext cx="2208741" cy="2315152"/>
          </a:xfrm>
          <a:prstGeom prst="rect">
            <a:avLst/>
          </a:prstGeom>
        </p:spPr>
      </p:pic>
      <p:sp>
        <p:nvSpPr>
          <p:cNvPr id="18" name="Google Shape;303;p10">
            <a:extLst>
              <a:ext uri="{FF2B5EF4-FFF2-40B4-BE49-F238E27FC236}">
                <a16:creationId xmlns:a16="http://schemas.microsoft.com/office/drawing/2014/main" id="{A45F5C99-0219-9B48-BE20-81EA6A688A8B}"/>
              </a:ext>
            </a:extLst>
          </p:cNvPr>
          <p:cNvSpPr txBox="1"/>
          <p:nvPr/>
        </p:nvSpPr>
        <p:spPr>
          <a:xfrm>
            <a:off x="9659126" y="1921796"/>
            <a:ext cx="4679577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/>
            <a:endParaRPr lang="es-MX" dirty="0">
              <a:solidFill>
                <a:srgbClr val="168F47"/>
              </a:solidFill>
              <a:latin typeface="Segoe UI" panose="020B0502040204020203" pitchFamily="34" charset="0"/>
              <a:ea typeface="Quattrocento Sans"/>
              <a:cs typeface="Segoe UI" panose="020B0502040204020203" pitchFamily="34" charset="0"/>
            </a:endParaRPr>
          </a:p>
        </p:txBody>
      </p:sp>
      <p:grpSp>
        <p:nvGrpSpPr>
          <p:cNvPr id="50" name="Grupo 49">
            <a:extLst>
              <a:ext uri="{FF2B5EF4-FFF2-40B4-BE49-F238E27FC236}">
                <a16:creationId xmlns:a16="http://schemas.microsoft.com/office/drawing/2014/main" id="{ABE62CFA-6BBA-3976-50D9-27CAE6F30401}"/>
              </a:ext>
            </a:extLst>
          </p:cNvPr>
          <p:cNvGrpSpPr/>
          <p:nvPr/>
        </p:nvGrpSpPr>
        <p:grpSpPr>
          <a:xfrm>
            <a:off x="6021195" y="1645325"/>
            <a:ext cx="5719286" cy="2037459"/>
            <a:chOff x="6096000" y="1802440"/>
            <a:chExt cx="5719286" cy="2037459"/>
          </a:xfrm>
        </p:grpSpPr>
        <p:pic>
          <p:nvPicPr>
            <p:cNvPr id="26" name="Gráfico 25" descr="Flecha: curva en sentido contrario de las agujas del reloj con relleno sólido">
              <a:extLst>
                <a:ext uri="{FF2B5EF4-FFF2-40B4-BE49-F238E27FC236}">
                  <a16:creationId xmlns:a16="http://schemas.microsoft.com/office/drawing/2014/main" id="{15E5A6D8-4EC2-DB04-1929-DF3953E3E7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2420707">
              <a:off x="8438986" y="2483642"/>
              <a:ext cx="1356257" cy="1356257"/>
            </a:xfrm>
            <a:prstGeom prst="rect">
              <a:avLst/>
            </a:prstGeom>
          </p:spPr>
        </p:pic>
        <p:sp>
          <p:nvSpPr>
            <p:cNvPr id="21" name="Google Shape;303;p10">
              <a:extLst>
                <a:ext uri="{FF2B5EF4-FFF2-40B4-BE49-F238E27FC236}">
                  <a16:creationId xmlns:a16="http://schemas.microsoft.com/office/drawing/2014/main" id="{71B01EC2-4C8F-F6CA-CE17-1695FACCF14A}"/>
                </a:ext>
              </a:extLst>
            </p:cNvPr>
            <p:cNvSpPr txBox="1"/>
            <p:nvPr/>
          </p:nvSpPr>
          <p:spPr>
            <a:xfrm>
              <a:off x="6096000" y="1802440"/>
              <a:ext cx="5719286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ES" sz="1600" b="0" i="0" u="none" strike="noStrike" cap="none" dirty="0">
                  <a:solidFill>
                    <a:srgbClr val="168F47"/>
                  </a:solidFill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La igualdad de género es un derecho humano fundamental, para construir un mundo pacífico, próspero y sostenible.</a:t>
              </a:r>
            </a:p>
          </p:txBody>
        </p:sp>
      </p:grpSp>
      <p:grpSp>
        <p:nvGrpSpPr>
          <p:cNvPr id="30" name="Grupo 29">
            <a:extLst>
              <a:ext uri="{FF2B5EF4-FFF2-40B4-BE49-F238E27FC236}">
                <a16:creationId xmlns:a16="http://schemas.microsoft.com/office/drawing/2014/main" id="{958D277B-34DF-2B17-A7BF-6AD168F970D4}"/>
              </a:ext>
            </a:extLst>
          </p:cNvPr>
          <p:cNvGrpSpPr/>
          <p:nvPr/>
        </p:nvGrpSpPr>
        <p:grpSpPr>
          <a:xfrm>
            <a:off x="6437766" y="4363553"/>
            <a:ext cx="5025689" cy="1426718"/>
            <a:chOff x="5894170" y="4553513"/>
            <a:chExt cx="5025689" cy="1426718"/>
          </a:xfrm>
        </p:grpSpPr>
        <p:sp>
          <p:nvSpPr>
            <p:cNvPr id="31" name="Google Shape;303;p10">
              <a:extLst>
                <a:ext uri="{FF2B5EF4-FFF2-40B4-BE49-F238E27FC236}">
                  <a16:creationId xmlns:a16="http://schemas.microsoft.com/office/drawing/2014/main" id="{49FE6AB9-C7C2-AACD-7D5B-CA078C0DD981}"/>
                </a:ext>
              </a:extLst>
            </p:cNvPr>
            <p:cNvSpPr txBox="1"/>
            <p:nvPr/>
          </p:nvSpPr>
          <p:spPr>
            <a:xfrm>
              <a:off x="7189540" y="5395496"/>
              <a:ext cx="3730319" cy="5847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ES" sz="1600" b="0" i="0" u="none" strike="noStrike" cap="none" dirty="0">
                  <a:solidFill>
                    <a:srgbClr val="168F47"/>
                  </a:solidFill>
                  <a:latin typeface="Segoe UI" panose="020B0502040204020203" pitchFamily="34" charset="0"/>
                  <a:ea typeface="Quattrocento Sans"/>
                  <a:cs typeface="Segoe UI" panose="020B0502040204020203" pitchFamily="34" charset="0"/>
                  <a:sym typeface="Quattrocento Sans"/>
                </a:rPr>
                <a:t>El enfoque de OSIGD es transversal a todos los ámbitos de la vida humana…</a:t>
              </a:r>
            </a:p>
          </p:txBody>
        </p:sp>
        <p:pic>
          <p:nvPicPr>
            <p:cNvPr id="32" name="Gráfico 31" descr="Flecha: curva en sentido contrario de las agujas del reloj con relleno sólido">
              <a:extLst>
                <a:ext uri="{FF2B5EF4-FFF2-40B4-BE49-F238E27FC236}">
                  <a16:creationId xmlns:a16="http://schemas.microsoft.com/office/drawing/2014/main" id="{2F549FA4-AF88-2CD5-E729-6DAE5F9CE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9298275">
              <a:off x="5894170" y="4553513"/>
              <a:ext cx="1356257" cy="1356257"/>
            </a:xfrm>
            <a:prstGeom prst="rect">
              <a:avLst/>
            </a:prstGeom>
          </p:spPr>
        </p:pic>
      </p:grpSp>
      <p:pic>
        <p:nvPicPr>
          <p:cNvPr id="38" name="Imagen 37" descr="Logotipo, Icono, nombre de la empresa&#10;&#10;Descripción generada automáticamente">
            <a:extLst>
              <a:ext uri="{FF2B5EF4-FFF2-40B4-BE49-F238E27FC236}">
                <a16:creationId xmlns:a16="http://schemas.microsoft.com/office/drawing/2014/main" id="{530ABDE9-FCAD-A55B-A5A2-D75F65E041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67" b="97167" l="4667" r="96000">
                        <a14:foregroundMark x1="30667" y1="28500" x2="12333" y2="40000"/>
                        <a14:foregroundMark x1="12333" y1="40000" x2="18167" y2="63833"/>
                        <a14:foregroundMark x1="18167" y1="63833" x2="35500" y2="80167"/>
                        <a14:foregroundMark x1="35500" y1="80167" x2="63167" y2="76833"/>
                        <a14:foregroundMark x1="63167" y1="76833" x2="71833" y2="71500"/>
                        <a14:foregroundMark x1="71833" y1="71500" x2="80333" y2="43833"/>
                        <a14:foregroundMark x1="80333" y1="43833" x2="80500" y2="32333"/>
                        <a14:foregroundMark x1="80500" y1="32333" x2="74500" y2="27500"/>
                        <a14:foregroundMark x1="39333" y1="17667" x2="49833" y2="64667"/>
                        <a14:foregroundMark x1="43167" y1="72000" x2="26833" y2="28167"/>
                        <a14:foregroundMark x1="55167" y1="62333" x2="61833" y2="25667"/>
                        <a14:foregroundMark x1="56000" y1="71833" x2="68833" y2="37667"/>
                        <a14:foregroundMark x1="31833" y1="55167" x2="54000" y2="37000"/>
                        <a14:foregroundMark x1="54000" y1="37000" x2="54000" y2="36667"/>
                        <a14:foregroundMark x1="53667" y1="50333" x2="25000" y2="53833"/>
                        <a14:foregroundMark x1="25000" y1="53833" x2="25000" y2="53833"/>
                        <a14:foregroundMark x1="46500" y1="66167" x2="33667" y2="32000"/>
                        <a14:foregroundMark x1="33667" y1="32000" x2="33667" y2="32000"/>
                        <a14:foregroundMark x1="50833" y1="51000" x2="58333" y2="25167"/>
                        <a14:foregroundMark x1="64667" y1="61333" x2="78000" y2="19667"/>
                        <a14:foregroundMark x1="33500" y1="75333" x2="75167" y2="42167"/>
                        <a14:foregroundMark x1="75167" y1="42167" x2="75000" y2="44333"/>
                        <a14:foregroundMark x1="77500" y1="61833" x2="30167" y2="60000"/>
                        <a14:foregroundMark x1="30167" y1="60000" x2="27000" y2="60833"/>
                        <a14:foregroundMark x1="51333" y1="70833" x2="56833" y2="54333"/>
                        <a14:foregroundMark x1="24500" y1="16667" x2="50500" y2="16000"/>
                        <a14:foregroundMark x1="50500" y1="16000" x2="61667" y2="17500"/>
                        <a14:foregroundMark x1="19000" y1="73667" x2="12000" y2="68333"/>
                        <a14:foregroundMark x1="12000" y1="68333" x2="8500" y2="54500"/>
                        <a14:foregroundMark x1="8500" y1="54500" x2="8500" y2="52500"/>
                        <a14:foregroundMark x1="36833" y1="91333" x2="45333" y2="90333"/>
                        <a14:foregroundMark x1="45333" y1="90333" x2="54167" y2="91667"/>
                        <a14:foregroundMark x1="54167" y1="91667" x2="57000" y2="90500"/>
                        <a14:foregroundMark x1="73500" y1="83667" x2="89000" y2="61333"/>
                        <a14:foregroundMark x1="89000" y1="61333" x2="90167" y2="57167"/>
                        <a14:foregroundMark x1="89000" y1="40000" x2="70667" y2="15833"/>
                        <a14:foregroundMark x1="45500" y1="10500" x2="26667" y2="19000"/>
                        <a14:foregroundMark x1="26667" y1="19000" x2="15833" y2="28667"/>
                        <a14:foregroundMark x1="15833" y1="28667" x2="9833" y2="47000"/>
                        <a14:foregroundMark x1="89500" y1="55833" x2="91667" y2="44833"/>
                        <a14:foregroundMark x1="45500" y1="5667" x2="57500" y2="12000"/>
                        <a14:foregroundMark x1="4667" y1="56333" x2="4667" y2="56333"/>
                        <a14:foregroundMark x1="48500" y1="97167" x2="48500" y2="97167"/>
                        <a14:foregroundMark x1="96000" y1="48500" x2="96000" y2="48500"/>
                        <a14:foregroundMark x1="28500" y1="72000" x2="22000" y2="56167"/>
                        <a14:foregroundMark x1="22000" y1="56167" x2="20333" y2="33000"/>
                        <a14:foregroundMark x1="20333" y1="33000" x2="29833" y2="21167"/>
                        <a14:foregroundMark x1="29833" y1="21167" x2="32333" y2="19500"/>
                        <a14:foregroundMark x1="41167" y1="27167" x2="55000" y2="29333"/>
                        <a14:foregroundMark x1="55000" y1="29333" x2="67667" y2="46667"/>
                        <a14:foregroundMark x1="67667" y1="46667" x2="68333" y2="74833"/>
                        <a14:foregroundMark x1="59833" y1="87167" x2="79667" y2="55333"/>
                        <a14:foregroundMark x1="79667" y1="55333" x2="80667" y2="30000"/>
                        <a14:foregroundMark x1="86833" y1="44167" x2="85167" y2="58333"/>
                        <a14:foregroundMark x1="85167" y1="58333" x2="69333" y2="75333"/>
                        <a14:foregroundMark x1="69333" y1="75333" x2="61333" y2="79833"/>
                        <a14:foregroundMark x1="61333" y1="79833" x2="60667" y2="80000"/>
                        <a14:foregroundMark x1="56500" y1="85333" x2="72833" y2="77167"/>
                        <a14:foregroundMark x1="72833" y1="77167" x2="81833" y2="67167"/>
                        <a14:foregroundMark x1="81833" y1="67167" x2="81833" y2="34167"/>
                        <a14:foregroundMark x1="83500" y1="35333" x2="91667" y2="41667"/>
                        <a14:foregroundMark x1="91667" y1="41667" x2="91833" y2="44167"/>
                        <a14:foregroundMark x1="17833" y1="56667" x2="60333" y2="28333"/>
                        <a14:foregroundMark x1="60333" y1="28333" x2="65500" y2="38333"/>
                        <a14:foregroundMark x1="65500" y1="38333" x2="59500" y2="79500"/>
                        <a14:foregroundMark x1="57500" y1="20333" x2="16833" y2="51500"/>
                        <a14:foregroundMark x1="59833" y1="28167" x2="73167" y2="22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5044" y="3961462"/>
            <a:ext cx="2021778" cy="2021778"/>
          </a:xfrm>
          <a:prstGeom prst="rect">
            <a:avLst/>
          </a:prstGeom>
        </p:spPr>
      </p:pic>
      <p:grpSp>
        <p:nvGrpSpPr>
          <p:cNvPr id="3" name="Google Shape;284;p10">
            <a:extLst>
              <a:ext uri="{FF2B5EF4-FFF2-40B4-BE49-F238E27FC236}">
                <a16:creationId xmlns:a16="http://schemas.microsoft.com/office/drawing/2014/main" id="{BF07EACD-4FDD-4F4C-F798-0F565F49E88D}"/>
              </a:ext>
            </a:extLst>
          </p:cNvPr>
          <p:cNvGrpSpPr/>
          <p:nvPr/>
        </p:nvGrpSpPr>
        <p:grpSpPr>
          <a:xfrm>
            <a:off x="428556" y="334165"/>
            <a:ext cx="7108317" cy="799200"/>
            <a:chOff x="0" y="15898"/>
            <a:chExt cx="8613255" cy="799200"/>
          </a:xfrm>
        </p:grpSpPr>
        <p:sp>
          <p:nvSpPr>
            <p:cNvPr id="4" name="Google Shape;285;p10">
              <a:extLst>
                <a:ext uri="{FF2B5EF4-FFF2-40B4-BE49-F238E27FC236}">
                  <a16:creationId xmlns:a16="http://schemas.microsoft.com/office/drawing/2014/main" id="{6F9BADED-7541-CCCE-E0CA-C4C6C032527B}"/>
                </a:ext>
              </a:extLst>
            </p:cNvPr>
            <p:cNvSpPr/>
            <p:nvPr/>
          </p:nvSpPr>
          <p:spPr>
            <a:xfrm>
              <a:off x="0" y="311098"/>
              <a:ext cx="8613255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86;p10">
              <a:extLst>
                <a:ext uri="{FF2B5EF4-FFF2-40B4-BE49-F238E27FC236}">
                  <a16:creationId xmlns:a16="http://schemas.microsoft.com/office/drawing/2014/main" id="{1FCA8EEF-B99E-1BB3-DA9B-698A895F23CA}"/>
                </a:ext>
              </a:extLst>
            </p:cNvPr>
            <p:cNvSpPr txBox="1"/>
            <p:nvPr/>
          </p:nvSpPr>
          <p:spPr>
            <a:xfrm>
              <a:off x="0" y="311098"/>
              <a:ext cx="8613255" cy="50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68475" tIns="416550" rIns="668475" bIns="14222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287;p10">
              <a:extLst>
                <a:ext uri="{FF2B5EF4-FFF2-40B4-BE49-F238E27FC236}">
                  <a16:creationId xmlns:a16="http://schemas.microsoft.com/office/drawing/2014/main" id="{20FE09CD-6CF6-D500-2CD1-45D5F71AF6F8}"/>
                </a:ext>
              </a:extLst>
            </p:cNvPr>
            <p:cNvSpPr/>
            <p:nvPr/>
          </p:nvSpPr>
          <p:spPr>
            <a:xfrm>
              <a:off x="430663" y="15898"/>
              <a:ext cx="7688234" cy="590400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88;p10">
              <a:extLst>
                <a:ext uri="{FF2B5EF4-FFF2-40B4-BE49-F238E27FC236}">
                  <a16:creationId xmlns:a16="http://schemas.microsoft.com/office/drawing/2014/main" id="{034ABF4B-A694-3884-A9C4-6611B68B213E}"/>
                </a:ext>
              </a:extLst>
            </p:cNvPr>
            <p:cNvSpPr txBox="1"/>
            <p:nvPr/>
          </p:nvSpPr>
          <p:spPr>
            <a:xfrm>
              <a:off x="430663" y="15898"/>
              <a:ext cx="7024018" cy="5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7875" tIns="0" rIns="227875" bIns="0" anchor="ctr" anchorCtr="0">
              <a:noAutofit/>
            </a:bodyPr>
            <a:lstStyle/>
            <a:p>
              <a:pPr lvl="0" algn="ctr">
                <a:buNone/>
              </a:pPr>
              <a:r>
                <a:rPr lang="es-ES" sz="2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NORMATIVIDAD</a:t>
              </a:r>
              <a:endParaRPr lang="es-CO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" name="Google Shape;289;p10">
              <a:extLst>
                <a:ext uri="{FF2B5EF4-FFF2-40B4-BE49-F238E27FC236}">
                  <a16:creationId xmlns:a16="http://schemas.microsoft.com/office/drawing/2014/main" id="{3CEDECE6-9092-7264-C3B6-5B3358A1F252}"/>
                </a:ext>
              </a:extLst>
            </p:cNvPr>
            <p:cNvSpPr/>
            <p:nvPr/>
          </p:nvSpPr>
          <p:spPr>
            <a:xfrm>
              <a:off x="0" y="15898"/>
              <a:ext cx="430663" cy="5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90;p10">
              <a:extLst>
                <a:ext uri="{FF2B5EF4-FFF2-40B4-BE49-F238E27FC236}">
                  <a16:creationId xmlns:a16="http://schemas.microsoft.com/office/drawing/2014/main" id="{F0CE6D09-D813-78E7-7498-B94369C95AF1}"/>
                </a:ext>
              </a:extLst>
            </p:cNvPr>
            <p:cNvSpPr txBox="1"/>
            <p:nvPr/>
          </p:nvSpPr>
          <p:spPr>
            <a:xfrm>
              <a:off x="0" y="15898"/>
              <a:ext cx="430663" cy="5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ángulo 73">
            <a:extLst>
              <a:ext uri="{FF2B5EF4-FFF2-40B4-BE49-F238E27FC236}">
                <a16:creationId xmlns:a16="http://schemas.microsoft.com/office/drawing/2014/main" id="{73EA379C-FE43-4FB4-84E3-F2CF3A1B9966}"/>
              </a:ext>
            </a:extLst>
          </p:cNvPr>
          <p:cNvSpPr/>
          <p:nvPr/>
        </p:nvSpPr>
        <p:spPr>
          <a:xfrm>
            <a:off x="215051" y="288846"/>
            <a:ext cx="8778476" cy="84818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>
                <a:latin typeface="Century Gothic" panose="020B0502020202020204" pitchFamily="34" charset="0"/>
              </a:rPr>
              <a:t>Línea de tiempo sobre hitos internos y externos relacionados con la política de equidad de género  </a:t>
            </a:r>
            <a:endParaRPr lang="es-CO" sz="2400" b="1" dirty="0">
              <a:latin typeface="Century Gothic" panose="020B0502020202020204" pitchFamily="34" charset="0"/>
            </a:endParaRPr>
          </a:p>
        </p:txBody>
      </p:sp>
      <p:cxnSp>
        <p:nvCxnSpPr>
          <p:cNvPr id="55" name="Straight Connector 43">
            <a:extLst>
              <a:ext uri="{FF2B5EF4-FFF2-40B4-BE49-F238E27FC236}">
                <a16:creationId xmlns:a16="http://schemas.microsoft.com/office/drawing/2014/main" id="{165C4F7E-D0C9-4316-AC40-ACE1D4B86737}"/>
              </a:ext>
            </a:extLst>
          </p:cNvPr>
          <p:cNvCxnSpPr>
            <a:cxnSpLocks/>
          </p:cNvCxnSpPr>
          <p:nvPr/>
        </p:nvCxnSpPr>
        <p:spPr>
          <a:xfrm>
            <a:off x="4415805" y="4130241"/>
            <a:ext cx="233195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3">
            <a:extLst>
              <a:ext uri="{FF2B5EF4-FFF2-40B4-BE49-F238E27FC236}">
                <a16:creationId xmlns:a16="http://schemas.microsoft.com/office/drawing/2014/main" id="{F30F76EA-141E-4535-B881-A63511256972}"/>
              </a:ext>
            </a:extLst>
          </p:cNvPr>
          <p:cNvCxnSpPr>
            <a:cxnSpLocks/>
          </p:cNvCxnSpPr>
          <p:nvPr/>
        </p:nvCxnSpPr>
        <p:spPr>
          <a:xfrm>
            <a:off x="5532400" y="4130242"/>
            <a:ext cx="278624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62">
            <a:extLst>
              <a:ext uri="{FF2B5EF4-FFF2-40B4-BE49-F238E27FC236}">
                <a16:creationId xmlns:a16="http://schemas.microsoft.com/office/drawing/2014/main" id="{50382D48-D9AC-4829-AD06-260E74613069}"/>
              </a:ext>
            </a:extLst>
          </p:cNvPr>
          <p:cNvCxnSpPr>
            <a:cxnSpLocks/>
            <a:endCxn id="104" idx="0"/>
          </p:cNvCxnSpPr>
          <p:nvPr/>
        </p:nvCxnSpPr>
        <p:spPr>
          <a:xfrm>
            <a:off x="7439752" y="4130242"/>
            <a:ext cx="2634974" cy="375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27">
            <a:extLst>
              <a:ext uri="{FF2B5EF4-FFF2-40B4-BE49-F238E27FC236}">
                <a16:creationId xmlns:a16="http://schemas.microsoft.com/office/drawing/2014/main" id="{0DE8A897-7D6A-4B85-B8EE-8C7E3004661F}"/>
              </a:ext>
            </a:extLst>
          </p:cNvPr>
          <p:cNvCxnSpPr/>
          <p:nvPr/>
        </p:nvCxnSpPr>
        <p:spPr>
          <a:xfrm>
            <a:off x="2222175" y="4130242"/>
            <a:ext cx="225287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18">
            <a:extLst>
              <a:ext uri="{FF2B5EF4-FFF2-40B4-BE49-F238E27FC236}">
                <a16:creationId xmlns:a16="http://schemas.microsoft.com/office/drawing/2014/main" id="{2811E4E9-6F0E-4B75-974B-B9D8FFD1B635}"/>
              </a:ext>
            </a:extLst>
          </p:cNvPr>
          <p:cNvCxnSpPr/>
          <p:nvPr/>
        </p:nvCxnSpPr>
        <p:spPr>
          <a:xfrm>
            <a:off x="1564085" y="4130242"/>
            <a:ext cx="225287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Arc 10">
            <a:extLst>
              <a:ext uri="{FF2B5EF4-FFF2-40B4-BE49-F238E27FC236}">
                <a16:creationId xmlns:a16="http://schemas.microsoft.com/office/drawing/2014/main" id="{49C4BB93-97DB-47D3-8EB6-66D55F860EEB}"/>
              </a:ext>
            </a:extLst>
          </p:cNvPr>
          <p:cNvSpPr/>
          <p:nvPr/>
        </p:nvSpPr>
        <p:spPr>
          <a:xfrm>
            <a:off x="1056776" y="3670661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2" name="Straight Connector 6">
            <a:extLst>
              <a:ext uri="{FF2B5EF4-FFF2-40B4-BE49-F238E27FC236}">
                <a16:creationId xmlns:a16="http://schemas.microsoft.com/office/drawing/2014/main" id="{502AD916-1F1A-4A07-BBB5-CE0152C2029F}"/>
              </a:ext>
            </a:extLst>
          </p:cNvPr>
          <p:cNvCxnSpPr>
            <a:cxnSpLocks/>
            <a:endCxn id="78" idx="6"/>
          </p:cNvCxnSpPr>
          <p:nvPr/>
        </p:nvCxnSpPr>
        <p:spPr>
          <a:xfrm>
            <a:off x="-93821" y="4130242"/>
            <a:ext cx="195736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">
            <a:extLst>
              <a:ext uri="{FF2B5EF4-FFF2-40B4-BE49-F238E27FC236}">
                <a16:creationId xmlns:a16="http://schemas.microsoft.com/office/drawing/2014/main" id="{BBC26FAB-7679-4B05-B739-848539801C7C}"/>
              </a:ext>
            </a:extLst>
          </p:cNvPr>
          <p:cNvSpPr/>
          <p:nvPr/>
        </p:nvSpPr>
        <p:spPr>
          <a:xfrm>
            <a:off x="1421107" y="4034992"/>
            <a:ext cx="190500" cy="1905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6" name="Circle: Hollow 8">
            <a:extLst>
              <a:ext uri="{FF2B5EF4-FFF2-40B4-BE49-F238E27FC236}">
                <a16:creationId xmlns:a16="http://schemas.microsoft.com/office/drawing/2014/main" id="{C56A6343-1B89-4BD5-8E5D-B0F264ECB626}"/>
              </a:ext>
            </a:extLst>
          </p:cNvPr>
          <p:cNvSpPr/>
          <p:nvPr/>
        </p:nvSpPr>
        <p:spPr>
          <a:xfrm>
            <a:off x="1302044" y="3915929"/>
            <a:ext cx="428626" cy="428626"/>
          </a:xfrm>
          <a:prstGeom prst="donut">
            <a:avLst>
              <a:gd name="adj" fmla="val 5281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8" name="Circle: Hollow 9">
            <a:extLst>
              <a:ext uri="{FF2B5EF4-FFF2-40B4-BE49-F238E27FC236}">
                <a16:creationId xmlns:a16="http://schemas.microsoft.com/office/drawing/2014/main" id="{BAC84BB7-56EC-4930-B073-4BE6AF07D4B3}"/>
              </a:ext>
            </a:extLst>
          </p:cNvPr>
          <p:cNvSpPr/>
          <p:nvPr/>
        </p:nvSpPr>
        <p:spPr>
          <a:xfrm>
            <a:off x="1169172" y="3783057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9" name="Straight Connector 11">
            <a:extLst>
              <a:ext uri="{FF2B5EF4-FFF2-40B4-BE49-F238E27FC236}">
                <a16:creationId xmlns:a16="http://schemas.microsoft.com/office/drawing/2014/main" id="{B65E306C-39E4-44B5-9534-361E41401883}"/>
              </a:ext>
            </a:extLst>
          </p:cNvPr>
          <p:cNvCxnSpPr>
            <a:cxnSpLocks/>
          </p:cNvCxnSpPr>
          <p:nvPr/>
        </p:nvCxnSpPr>
        <p:spPr>
          <a:xfrm flipV="1">
            <a:off x="1516358" y="4477429"/>
            <a:ext cx="0" cy="325288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13">
            <a:extLst>
              <a:ext uri="{FF2B5EF4-FFF2-40B4-BE49-F238E27FC236}">
                <a16:creationId xmlns:a16="http://schemas.microsoft.com/office/drawing/2014/main" id="{6ACF6996-E2C9-4A12-B619-AF7001796A01}"/>
              </a:ext>
            </a:extLst>
          </p:cNvPr>
          <p:cNvSpPr/>
          <p:nvPr/>
        </p:nvSpPr>
        <p:spPr>
          <a:xfrm>
            <a:off x="1453330" y="4789636"/>
            <a:ext cx="124240" cy="1242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1" name="TextBox 15">
            <a:extLst>
              <a:ext uri="{FF2B5EF4-FFF2-40B4-BE49-F238E27FC236}">
                <a16:creationId xmlns:a16="http://schemas.microsoft.com/office/drawing/2014/main" id="{3C6FF2AC-2493-4CFB-ADDB-237548AA67E6}"/>
              </a:ext>
            </a:extLst>
          </p:cNvPr>
          <p:cNvSpPr txBox="1"/>
          <p:nvPr/>
        </p:nvSpPr>
        <p:spPr>
          <a:xfrm>
            <a:off x="393325" y="1978158"/>
            <a:ext cx="2341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Conformación comité de Derechos Humanos</a:t>
            </a:r>
            <a:endParaRPr lang="es-CO" sz="16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2" name="TextBox 16">
            <a:extLst>
              <a:ext uri="{FF2B5EF4-FFF2-40B4-BE49-F238E27FC236}">
                <a16:creationId xmlns:a16="http://schemas.microsoft.com/office/drawing/2014/main" id="{5D868597-D081-46DF-9BC0-6BCCDF36E041}"/>
              </a:ext>
            </a:extLst>
          </p:cNvPr>
          <p:cNvSpPr txBox="1"/>
          <p:nvPr/>
        </p:nvSpPr>
        <p:spPr>
          <a:xfrm>
            <a:off x="280894" y="4994750"/>
            <a:ext cx="26862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600" dirty="0">
                <a:latin typeface="Century Gothic" panose="020B0502020202020204" pitchFamily="34" charset="0"/>
              </a:rPr>
              <a:t>Resolución 1264 de </a:t>
            </a:r>
            <a:r>
              <a:rPr lang="es-CO" sz="16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2013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3" name="Arc 17">
            <a:extLst>
              <a:ext uri="{FF2B5EF4-FFF2-40B4-BE49-F238E27FC236}">
                <a16:creationId xmlns:a16="http://schemas.microsoft.com/office/drawing/2014/main" id="{549B71EC-5CD9-4E87-A5EB-BCC290C8EFE1}"/>
              </a:ext>
            </a:extLst>
          </p:cNvPr>
          <p:cNvSpPr/>
          <p:nvPr/>
        </p:nvSpPr>
        <p:spPr>
          <a:xfrm rot="5400000">
            <a:off x="3609039" y="3670661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4" name="Oval 19">
            <a:extLst>
              <a:ext uri="{FF2B5EF4-FFF2-40B4-BE49-F238E27FC236}">
                <a16:creationId xmlns:a16="http://schemas.microsoft.com/office/drawing/2014/main" id="{7B536356-5E37-4E65-B3F3-7DC1D8B46B62}"/>
              </a:ext>
            </a:extLst>
          </p:cNvPr>
          <p:cNvSpPr/>
          <p:nvPr/>
        </p:nvSpPr>
        <p:spPr>
          <a:xfrm>
            <a:off x="3973370" y="4034992"/>
            <a:ext cx="190500" cy="190500"/>
          </a:xfrm>
          <a:prstGeom prst="ellipse">
            <a:avLst/>
          </a:prstGeom>
          <a:solidFill>
            <a:srgbClr val="94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5" name="Circle: Hollow 20">
            <a:extLst>
              <a:ext uri="{FF2B5EF4-FFF2-40B4-BE49-F238E27FC236}">
                <a16:creationId xmlns:a16="http://schemas.microsoft.com/office/drawing/2014/main" id="{A95C1506-0D6F-478A-9D5F-EB979B9291B2}"/>
              </a:ext>
            </a:extLst>
          </p:cNvPr>
          <p:cNvSpPr/>
          <p:nvPr/>
        </p:nvSpPr>
        <p:spPr>
          <a:xfrm>
            <a:off x="3854307" y="3915929"/>
            <a:ext cx="428626" cy="428626"/>
          </a:xfrm>
          <a:prstGeom prst="donut">
            <a:avLst>
              <a:gd name="adj" fmla="val 5281"/>
            </a:avLst>
          </a:prstGeom>
          <a:solidFill>
            <a:srgbClr val="94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6" name="Circle: Hollow 21">
            <a:extLst>
              <a:ext uri="{FF2B5EF4-FFF2-40B4-BE49-F238E27FC236}">
                <a16:creationId xmlns:a16="http://schemas.microsoft.com/office/drawing/2014/main" id="{CFD2334F-4CAE-4011-B550-61B1387EEAFD}"/>
              </a:ext>
            </a:extLst>
          </p:cNvPr>
          <p:cNvSpPr/>
          <p:nvPr/>
        </p:nvSpPr>
        <p:spPr>
          <a:xfrm>
            <a:off x="3721435" y="3783057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87" name="Straight Connector 22">
            <a:extLst>
              <a:ext uri="{FF2B5EF4-FFF2-40B4-BE49-F238E27FC236}">
                <a16:creationId xmlns:a16="http://schemas.microsoft.com/office/drawing/2014/main" id="{38408953-15E5-4224-B959-AAE42890C914}"/>
              </a:ext>
            </a:extLst>
          </p:cNvPr>
          <p:cNvCxnSpPr>
            <a:cxnSpLocks/>
          </p:cNvCxnSpPr>
          <p:nvPr/>
        </p:nvCxnSpPr>
        <p:spPr>
          <a:xfrm flipV="1">
            <a:off x="4068621" y="2749670"/>
            <a:ext cx="0" cy="1033387"/>
          </a:xfrm>
          <a:prstGeom prst="line">
            <a:avLst/>
          </a:prstGeom>
          <a:ln w="19050">
            <a:solidFill>
              <a:srgbClr val="94C2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Oval 23">
            <a:extLst>
              <a:ext uri="{FF2B5EF4-FFF2-40B4-BE49-F238E27FC236}">
                <a16:creationId xmlns:a16="http://schemas.microsoft.com/office/drawing/2014/main" id="{9E922364-0649-42CB-943A-7160FE9CA975}"/>
              </a:ext>
            </a:extLst>
          </p:cNvPr>
          <p:cNvSpPr/>
          <p:nvPr/>
        </p:nvSpPr>
        <p:spPr>
          <a:xfrm>
            <a:off x="4006500" y="2703314"/>
            <a:ext cx="124240" cy="124240"/>
          </a:xfrm>
          <a:prstGeom prst="ellipse">
            <a:avLst/>
          </a:prstGeom>
          <a:solidFill>
            <a:srgbClr val="94C23F"/>
          </a:solidFill>
          <a:ln>
            <a:solidFill>
              <a:srgbClr val="94C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9" name="TextBox 24">
            <a:extLst>
              <a:ext uri="{FF2B5EF4-FFF2-40B4-BE49-F238E27FC236}">
                <a16:creationId xmlns:a16="http://schemas.microsoft.com/office/drawing/2014/main" id="{7E0415B5-545B-4D26-9727-D0673AB28CF3}"/>
              </a:ext>
            </a:extLst>
          </p:cNvPr>
          <p:cNvSpPr txBox="1"/>
          <p:nvPr/>
        </p:nvSpPr>
        <p:spPr>
          <a:xfrm>
            <a:off x="2465476" y="4638421"/>
            <a:ext cx="3199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rgbClr val="94C23F"/>
                </a:solidFill>
                <a:latin typeface="Century Gothic" panose="020B0502020202020204" pitchFamily="34" charset="0"/>
              </a:rPr>
              <a:t>Sistema de Admisiones Especiales</a:t>
            </a:r>
            <a:endParaRPr lang="es-CO" sz="1600" dirty="0">
              <a:solidFill>
                <a:srgbClr val="94C23F"/>
              </a:solidFill>
              <a:latin typeface="Century Gothic" panose="020B0502020202020204" pitchFamily="34" charset="0"/>
            </a:endParaRPr>
          </a:p>
        </p:txBody>
      </p:sp>
      <p:sp>
        <p:nvSpPr>
          <p:cNvPr id="91" name="Arc 26">
            <a:extLst>
              <a:ext uri="{FF2B5EF4-FFF2-40B4-BE49-F238E27FC236}">
                <a16:creationId xmlns:a16="http://schemas.microsoft.com/office/drawing/2014/main" id="{CDB242C6-13D6-4F38-AFDC-05F5629EEF58}"/>
              </a:ext>
            </a:extLst>
          </p:cNvPr>
          <p:cNvSpPr/>
          <p:nvPr/>
        </p:nvSpPr>
        <p:spPr>
          <a:xfrm>
            <a:off x="6525739" y="3670661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2" name="Oval 28">
            <a:extLst>
              <a:ext uri="{FF2B5EF4-FFF2-40B4-BE49-F238E27FC236}">
                <a16:creationId xmlns:a16="http://schemas.microsoft.com/office/drawing/2014/main" id="{542CCEFE-ECDC-44C2-BD15-E6439393CE79}"/>
              </a:ext>
            </a:extLst>
          </p:cNvPr>
          <p:cNvSpPr/>
          <p:nvPr/>
        </p:nvSpPr>
        <p:spPr>
          <a:xfrm>
            <a:off x="6890070" y="4034992"/>
            <a:ext cx="190500" cy="1905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3" name="Circle: Hollow 29">
            <a:extLst>
              <a:ext uri="{FF2B5EF4-FFF2-40B4-BE49-F238E27FC236}">
                <a16:creationId xmlns:a16="http://schemas.microsoft.com/office/drawing/2014/main" id="{B6F67C83-0060-4752-BDD9-AF91E1C217AB}"/>
              </a:ext>
            </a:extLst>
          </p:cNvPr>
          <p:cNvSpPr/>
          <p:nvPr/>
        </p:nvSpPr>
        <p:spPr>
          <a:xfrm>
            <a:off x="6771007" y="3915929"/>
            <a:ext cx="428626" cy="428626"/>
          </a:xfrm>
          <a:prstGeom prst="donut">
            <a:avLst>
              <a:gd name="adj" fmla="val 5281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4" name="Circle: Hollow 30">
            <a:extLst>
              <a:ext uri="{FF2B5EF4-FFF2-40B4-BE49-F238E27FC236}">
                <a16:creationId xmlns:a16="http://schemas.microsoft.com/office/drawing/2014/main" id="{0AB76DD0-B5F6-4448-87CA-8176540B6F90}"/>
              </a:ext>
            </a:extLst>
          </p:cNvPr>
          <p:cNvSpPr/>
          <p:nvPr/>
        </p:nvSpPr>
        <p:spPr>
          <a:xfrm>
            <a:off x="6638135" y="3783057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95" name="Straight Connector 31">
            <a:extLst>
              <a:ext uri="{FF2B5EF4-FFF2-40B4-BE49-F238E27FC236}">
                <a16:creationId xmlns:a16="http://schemas.microsoft.com/office/drawing/2014/main" id="{B7D73579-0E2C-4C77-976B-2FA71E06EDF9}"/>
              </a:ext>
            </a:extLst>
          </p:cNvPr>
          <p:cNvCxnSpPr>
            <a:cxnSpLocks/>
          </p:cNvCxnSpPr>
          <p:nvPr/>
        </p:nvCxnSpPr>
        <p:spPr>
          <a:xfrm flipV="1">
            <a:off x="6985321" y="4477429"/>
            <a:ext cx="0" cy="37432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Oval 32">
            <a:extLst>
              <a:ext uri="{FF2B5EF4-FFF2-40B4-BE49-F238E27FC236}">
                <a16:creationId xmlns:a16="http://schemas.microsoft.com/office/drawing/2014/main" id="{FCF46A5D-39B9-482F-95A8-3F12292F7B3F}"/>
              </a:ext>
            </a:extLst>
          </p:cNvPr>
          <p:cNvSpPr/>
          <p:nvPr/>
        </p:nvSpPr>
        <p:spPr>
          <a:xfrm>
            <a:off x="6923200" y="4771058"/>
            <a:ext cx="124240" cy="1242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7" name="TextBox 33">
            <a:extLst>
              <a:ext uri="{FF2B5EF4-FFF2-40B4-BE49-F238E27FC236}">
                <a16:creationId xmlns:a16="http://schemas.microsoft.com/office/drawing/2014/main" id="{A9878999-3D89-49BE-AA3B-DD3741A5158D}"/>
              </a:ext>
            </a:extLst>
          </p:cNvPr>
          <p:cNvSpPr txBox="1"/>
          <p:nvPr/>
        </p:nvSpPr>
        <p:spPr>
          <a:xfrm>
            <a:off x="4933295" y="2598683"/>
            <a:ext cx="4060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Protocolo de Atención a Hechos de Violencia Basados en Género</a:t>
            </a:r>
            <a:endParaRPr lang="es-CO" sz="16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8" name="TextBox 34">
            <a:extLst>
              <a:ext uri="{FF2B5EF4-FFF2-40B4-BE49-F238E27FC236}">
                <a16:creationId xmlns:a16="http://schemas.microsoft.com/office/drawing/2014/main" id="{EDC684D4-3F4D-4C60-837E-C389FE14E658}"/>
              </a:ext>
            </a:extLst>
          </p:cNvPr>
          <p:cNvSpPr txBox="1"/>
          <p:nvPr/>
        </p:nvSpPr>
        <p:spPr>
          <a:xfrm>
            <a:off x="5663167" y="5049404"/>
            <a:ext cx="2644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>
                <a:latin typeface="Century Gothic" panose="020B0502020202020204" pitchFamily="34" charset="0"/>
              </a:rPr>
              <a:t>Resolución 298 de </a:t>
            </a:r>
            <a:r>
              <a:rPr lang="es-ES" sz="16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2018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2" name="TextBox 16">
            <a:extLst>
              <a:ext uri="{FF2B5EF4-FFF2-40B4-BE49-F238E27FC236}">
                <a16:creationId xmlns:a16="http://schemas.microsoft.com/office/drawing/2014/main" id="{DB8C5CF1-D1F8-4138-B663-6D76CE994A4B}"/>
              </a:ext>
            </a:extLst>
          </p:cNvPr>
          <p:cNvSpPr txBox="1"/>
          <p:nvPr/>
        </p:nvSpPr>
        <p:spPr>
          <a:xfrm>
            <a:off x="2967106" y="2213117"/>
            <a:ext cx="3436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>
                <a:latin typeface="Century Gothic" panose="020B0502020202020204" pitchFamily="34" charset="0"/>
              </a:rPr>
              <a:t>Acuerdo 282 de </a:t>
            </a:r>
            <a:r>
              <a:rPr lang="es-ES" sz="16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2017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03" name="Straight Connector 27">
            <a:extLst>
              <a:ext uri="{FF2B5EF4-FFF2-40B4-BE49-F238E27FC236}">
                <a16:creationId xmlns:a16="http://schemas.microsoft.com/office/drawing/2014/main" id="{A27297EE-4612-4AFA-899B-9DE9D1B11AAA}"/>
              </a:ext>
            </a:extLst>
          </p:cNvPr>
          <p:cNvCxnSpPr>
            <a:cxnSpLocks/>
            <a:stCxn id="104" idx="0"/>
          </p:cNvCxnSpPr>
          <p:nvPr/>
        </p:nvCxnSpPr>
        <p:spPr>
          <a:xfrm>
            <a:off x="10074726" y="4134001"/>
            <a:ext cx="865998" cy="138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Arc 17">
            <a:extLst>
              <a:ext uri="{FF2B5EF4-FFF2-40B4-BE49-F238E27FC236}">
                <a16:creationId xmlns:a16="http://schemas.microsoft.com/office/drawing/2014/main" id="{5D0A5E88-C285-4F62-A7A8-92B175216F5E}"/>
              </a:ext>
            </a:extLst>
          </p:cNvPr>
          <p:cNvSpPr/>
          <p:nvPr/>
        </p:nvSpPr>
        <p:spPr>
          <a:xfrm rot="5400000">
            <a:off x="10074718" y="3677141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6" name="Circle: Hollow 20">
            <a:extLst>
              <a:ext uri="{FF2B5EF4-FFF2-40B4-BE49-F238E27FC236}">
                <a16:creationId xmlns:a16="http://schemas.microsoft.com/office/drawing/2014/main" id="{334DAB4A-8B42-44FE-ABCF-56CA5D7E77EC}"/>
              </a:ext>
            </a:extLst>
          </p:cNvPr>
          <p:cNvSpPr/>
          <p:nvPr/>
        </p:nvSpPr>
        <p:spPr>
          <a:xfrm>
            <a:off x="10319986" y="3922409"/>
            <a:ext cx="428626" cy="428626"/>
          </a:xfrm>
          <a:prstGeom prst="donut">
            <a:avLst>
              <a:gd name="adj" fmla="val 5281"/>
            </a:avLst>
          </a:prstGeom>
          <a:solidFill>
            <a:srgbClr val="94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7" name="Circle: Hollow 21">
            <a:extLst>
              <a:ext uri="{FF2B5EF4-FFF2-40B4-BE49-F238E27FC236}">
                <a16:creationId xmlns:a16="http://schemas.microsoft.com/office/drawing/2014/main" id="{A7D85E59-D6E1-4258-A8B1-F3CED225A663}"/>
              </a:ext>
            </a:extLst>
          </p:cNvPr>
          <p:cNvSpPr/>
          <p:nvPr/>
        </p:nvSpPr>
        <p:spPr>
          <a:xfrm>
            <a:off x="10187114" y="3789537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08" name="Straight Connector 22">
            <a:extLst>
              <a:ext uri="{FF2B5EF4-FFF2-40B4-BE49-F238E27FC236}">
                <a16:creationId xmlns:a16="http://schemas.microsoft.com/office/drawing/2014/main" id="{38436BE5-D051-4C86-8859-F562747225EB}"/>
              </a:ext>
            </a:extLst>
          </p:cNvPr>
          <p:cNvCxnSpPr>
            <a:cxnSpLocks/>
          </p:cNvCxnSpPr>
          <p:nvPr/>
        </p:nvCxnSpPr>
        <p:spPr>
          <a:xfrm flipV="1">
            <a:off x="10534300" y="2756150"/>
            <a:ext cx="0" cy="1033387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Oval 23">
            <a:extLst>
              <a:ext uri="{FF2B5EF4-FFF2-40B4-BE49-F238E27FC236}">
                <a16:creationId xmlns:a16="http://schemas.microsoft.com/office/drawing/2014/main" id="{ABB1D1FF-87C0-4E38-B496-0F126E20F77D}"/>
              </a:ext>
            </a:extLst>
          </p:cNvPr>
          <p:cNvSpPr/>
          <p:nvPr/>
        </p:nvSpPr>
        <p:spPr>
          <a:xfrm>
            <a:off x="10472179" y="2709794"/>
            <a:ext cx="124240" cy="124240"/>
          </a:xfrm>
          <a:prstGeom prst="ellipse">
            <a:avLst/>
          </a:prstGeom>
          <a:solidFill>
            <a:srgbClr val="94C23F"/>
          </a:solidFill>
          <a:ln>
            <a:solidFill>
              <a:srgbClr val="94C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0" name="TextBox 24">
            <a:extLst>
              <a:ext uri="{FF2B5EF4-FFF2-40B4-BE49-F238E27FC236}">
                <a16:creationId xmlns:a16="http://schemas.microsoft.com/office/drawing/2014/main" id="{5D8A6D95-C0D4-4219-A81F-4AF8A05B107F}"/>
              </a:ext>
            </a:extLst>
          </p:cNvPr>
          <p:cNvSpPr txBox="1"/>
          <p:nvPr/>
        </p:nvSpPr>
        <p:spPr>
          <a:xfrm>
            <a:off x="8729108" y="4564691"/>
            <a:ext cx="3252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94C23F"/>
                </a:solidFill>
                <a:latin typeface="Century Gothic" panose="020B0502020202020204" pitchFamily="34" charset="0"/>
              </a:rPr>
              <a:t>Política de Equidad de Género</a:t>
            </a:r>
            <a:endParaRPr lang="en-US" sz="1600" dirty="0">
              <a:solidFill>
                <a:srgbClr val="94C2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12" name="Straight Connector 43">
            <a:extLst>
              <a:ext uri="{FF2B5EF4-FFF2-40B4-BE49-F238E27FC236}">
                <a16:creationId xmlns:a16="http://schemas.microsoft.com/office/drawing/2014/main" id="{CD881DB2-164C-4391-8039-3BF215BB2DAD}"/>
              </a:ext>
            </a:extLst>
          </p:cNvPr>
          <p:cNvCxnSpPr>
            <a:cxnSpLocks/>
            <a:stCxn id="104" idx="0"/>
          </p:cNvCxnSpPr>
          <p:nvPr/>
        </p:nvCxnSpPr>
        <p:spPr>
          <a:xfrm>
            <a:off x="10074726" y="4134001"/>
            <a:ext cx="2000578" cy="138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6">
            <a:extLst>
              <a:ext uri="{FF2B5EF4-FFF2-40B4-BE49-F238E27FC236}">
                <a16:creationId xmlns:a16="http://schemas.microsoft.com/office/drawing/2014/main" id="{83366A65-1302-483A-BA09-DA5A1631A467}"/>
              </a:ext>
            </a:extLst>
          </p:cNvPr>
          <p:cNvSpPr txBox="1"/>
          <p:nvPr/>
        </p:nvSpPr>
        <p:spPr>
          <a:xfrm>
            <a:off x="9234247" y="2236317"/>
            <a:ext cx="2475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>
                <a:latin typeface="Century Gothic" panose="020B0502020202020204" pitchFamily="34" charset="0"/>
              </a:rPr>
              <a:t>Acuerdo 022 de </a:t>
            </a:r>
            <a:r>
              <a:rPr lang="es-ES" sz="1600" b="1" dirty="0">
                <a:solidFill>
                  <a:srgbClr val="94C23F"/>
                </a:solidFill>
                <a:latin typeface="Century Gothic" panose="020B0502020202020204" pitchFamily="34" charset="0"/>
              </a:rPr>
              <a:t>2018</a:t>
            </a:r>
            <a:endParaRPr lang="es-CO" sz="1600" b="1" dirty="0">
              <a:solidFill>
                <a:srgbClr val="94C23F"/>
              </a:solidFill>
              <a:latin typeface="Century Gothic" panose="020B0502020202020204" pitchFamily="34" charset="0"/>
            </a:endParaRPr>
          </a:p>
        </p:txBody>
      </p:sp>
      <p:sp>
        <p:nvSpPr>
          <p:cNvPr id="105" name="Oval 19">
            <a:extLst>
              <a:ext uri="{FF2B5EF4-FFF2-40B4-BE49-F238E27FC236}">
                <a16:creationId xmlns:a16="http://schemas.microsoft.com/office/drawing/2014/main" id="{191CDC40-11EF-4D42-9D77-A56DE02B4DA8}"/>
              </a:ext>
            </a:extLst>
          </p:cNvPr>
          <p:cNvSpPr/>
          <p:nvPr/>
        </p:nvSpPr>
        <p:spPr>
          <a:xfrm>
            <a:off x="10439049" y="4041472"/>
            <a:ext cx="190500" cy="190500"/>
          </a:xfrm>
          <a:prstGeom prst="ellipse">
            <a:avLst/>
          </a:prstGeom>
          <a:solidFill>
            <a:srgbClr val="94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0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95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1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5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4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1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7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85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15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300"/>
                            </p:stCondLst>
                            <p:childTnLst>
                              <p:par>
                                <p:cTn id="1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1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45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6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75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1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900"/>
                            </p:stCondLst>
                            <p:childTnLst>
                              <p:par>
                                <p:cTn id="1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050"/>
                            </p:stCondLst>
                            <p:childTnLst>
                              <p:par>
                                <p:cTn id="1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200"/>
                            </p:stCondLst>
                            <p:childTnLst>
                              <p:par>
                                <p:cTn id="1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350"/>
                            </p:stCondLst>
                            <p:childTnLst>
                              <p:par>
                                <p:cTn id="1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1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500"/>
                            </p:stCondLst>
                            <p:childTnLst>
                              <p:par>
                                <p:cTn id="1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650"/>
                            </p:stCondLst>
                            <p:childTnLst>
                              <p:par>
                                <p:cTn id="1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73" grpId="0" animBg="1"/>
      <p:bldP spid="76" grpId="0" animBg="1"/>
      <p:bldP spid="78" grpId="0" animBg="1"/>
      <p:bldP spid="80" grpId="0" animBg="1"/>
      <p:bldP spid="81" grpId="0"/>
      <p:bldP spid="82" grpId="0"/>
      <p:bldP spid="83" grpId="0" animBg="1"/>
      <p:bldP spid="84" grpId="0" animBg="1"/>
      <p:bldP spid="85" grpId="0" animBg="1"/>
      <p:bldP spid="86" grpId="0" animBg="1"/>
      <p:bldP spid="88" grpId="0" animBg="1"/>
      <p:bldP spid="89" grpId="0"/>
      <p:bldP spid="91" grpId="0" animBg="1"/>
      <p:bldP spid="92" grpId="0" animBg="1"/>
      <p:bldP spid="93" grpId="0" animBg="1"/>
      <p:bldP spid="94" grpId="0" animBg="1"/>
      <p:bldP spid="96" grpId="0" animBg="1"/>
      <p:bldP spid="97" grpId="0"/>
      <p:bldP spid="98" grpId="0"/>
      <p:bldP spid="102" grpId="0"/>
      <p:bldP spid="104" grpId="0" animBg="1"/>
      <p:bldP spid="106" grpId="0" animBg="1"/>
      <p:bldP spid="107" grpId="0" animBg="1"/>
      <p:bldP spid="109" grpId="0" animBg="1"/>
      <p:bldP spid="110" grpId="0"/>
      <p:bldP spid="111" grpId="0"/>
      <p:bldP spid="10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Straight Connector 27">
            <a:extLst>
              <a:ext uri="{FF2B5EF4-FFF2-40B4-BE49-F238E27FC236}">
                <a16:creationId xmlns:a16="http://schemas.microsoft.com/office/drawing/2014/main" id="{0DE8A897-7D6A-4B85-B8EE-8C7E3004661F}"/>
              </a:ext>
            </a:extLst>
          </p:cNvPr>
          <p:cNvCxnSpPr>
            <a:cxnSpLocks/>
          </p:cNvCxnSpPr>
          <p:nvPr/>
        </p:nvCxnSpPr>
        <p:spPr>
          <a:xfrm>
            <a:off x="2315996" y="3995319"/>
            <a:ext cx="987600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18">
            <a:extLst>
              <a:ext uri="{FF2B5EF4-FFF2-40B4-BE49-F238E27FC236}">
                <a16:creationId xmlns:a16="http://schemas.microsoft.com/office/drawing/2014/main" id="{2811E4E9-6F0E-4B75-974B-B9D8FFD1B635}"/>
              </a:ext>
            </a:extLst>
          </p:cNvPr>
          <p:cNvCxnSpPr/>
          <p:nvPr/>
        </p:nvCxnSpPr>
        <p:spPr>
          <a:xfrm>
            <a:off x="8455172" y="3995319"/>
            <a:ext cx="225287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Arc 10">
            <a:extLst>
              <a:ext uri="{FF2B5EF4-FFF2-40B4-BE49-F238E27FC236}">
                <a16:creationId xmlns:a16="http://schemas.microsoft.com/office/drawing/2014/main" id="{49C4BB93-97DB-47D3-8EB6-66D55F860EEB}"/>
              </a:ext>
            </a:extLst>
          </p:cNvPr>
          <p:cNvSpPr/>
          <p:nvPr/>
        </p:nvSpPr>
        <p:spPr>
          <a:xfrm>
            <a:off x="9499572" y="3535738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2" name="Straight Connector 6">
            <a:extLst>
              <a:ext uri="{FF2B5EF4-FFF2-40B4-BE49-F238E27FC236}">
                <a16:creationId xmlns:a16="http://schemas.microsoft.com/office/drawing/2014/main" id="{502AD916-1F1A-4A07-BBB5-CE0152C2029F}"/>
              </a:ext>
            </a:extLst>
          </p:cNvPr>
          <p:cNvCxnSpPr>
            <a:cxnSpLocks/>
          </p:cNvCxnSpPr>
          <p:nvPr/>
        </p:nvCxnSpPr>
        <p:spPr>
          <a:xfrm>
            <a:off x="-13854" y="3990944"/>
            <a:ext cx="246829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">
            <a:extLst>
              <a:ext uri="{FF2B5EF4-FFF2-40B4-BE49-F238E27FC236}">
                <a16:creationId xmlns:a16="http://schemas.microsoft.com/office/drawing/2014/main" id="{BBC26FAB-7679-4B05-B739-848539801C7C}"/>
              </a:ext>
            </a:extLst>
          </p:cNvPr>
          <p:cNvSpPr/>
          <p:nvPr/>
        </p:nvSpPr>
        <p:spPr>
          <a:xfrm>
            <a:off x="9863903" y="3900069"/>
            <a:ext cx="190500" cy="1905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6" name="Circle: Hollow 8">
            <a:extLst>
              <a:ext uri="{FF2B5EF4-FFF2-40B4-BE49-F238E27FC236}">
                <a16:creationId xmlns:a16="http://schemas.microsoft.com/office/drawing/2014/main" id="{C56A6343-1B89-4BD5-8E5D-B0F264ECB626}"/>
              </a:ext>
            </a:extLst>
          </p:cNvPr>
          <p:cNvSpPr/>
          <p:nvPr/>
        </p:nvSpPr>
        <p:spPr>
          <a:xfrm>
            <a:off x="9744840" y="3781006"/>
            <a:ext cx="428626" cy="428626"/>
          </a:xfrm>
          <a:prstGeom prst="donut">
            <a:avLst>
              <a:gd name="adj" fmla="val 5281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8" name="Circle: Hollow 9">
            <a:extLst>
              <a:ext uri="{FF2B5EF4-FFF2-40B4-BE49-F238E27FC236}">
                <a16:creationId xmlns:a16="http://schemas.microsoft.com/office/drawing/2014/main" id="{BAC84BB7-56EC-4930-B073-4BE6AF07D4B3}"/>
              </a:ext>
            </a:extLst>
          </p:cNvPr>
          <p:cNvSpPr/>
          <p:nvPr/>
        </p:nvSpPr>
        <p:spPr>
          <a:xfrm>
            <a:off x="9611968" y="3648134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9" name="Straight Connector 11">
            <a:extLst>
              <a:ext uri="{FF2B5EF4-FFF2-40B4-BE49-F238E27FC236}">
                <a16:creationId xmlns:a16="http://schemas.microsoft.com/office/drawing/2014/main" id="{B65E306C-39E4-44B5-9534-361E41401883}"/>
              </a:ext>
            </a:extLst>
          </p:cNvPr>
          <p:cNvCxnSpPr>
            <a:cxnSpLocks/>
          </p:cNvCxnSpPr>
          <p:nvPr/>
        </p:nvCxnSpPr>
        <p:spPr>
          <a:xfrm flipV="1">
            <a:off x="9959154" y="4342506"/>
            <a:ext cx="0" cy="325288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13">
            <a:extLst>
              <a:ext uri="{FF2B5EF4-FFF2-40B4-BE49-F238E27FC236}">
                <a16:creationId xmlns:a16="http://schemas.microsoft.com/office/drawing/2014/main" id="{6ACF6996-E2C9-4A12-B619-AF7001796A01}"/>
              </a:ext>
            </a:extLst>
          </p:cNvPr>
          <p:cNvSpPr/>
          <p:nvPr/>
        </p:nvSpPr>
        <p:spPr>
          <a:xfrm>
            <a:off x="9903459" y="4654713"/>
            <a:ext cx="124240" cy="1242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1" name="TextBox 15">
            <a:extLst>
              <a:ext uri="{FF2B5EF4-FFF2-40B4-BE49-F238E27FC236}">
                <a16:creationId xmlns:a16="http://schemas.microsoft.com/office/drawing/2014/main" id="{3C6FF2AC-2493-4CFB-ADDB-237548AA67E6}"/>
              </a:ext>
            </a:extLst>
          </p:cNvPr>
          <p:cNvSpPr txBox="1"/>
          <p:nvPr/>
        </p:nvSpPr>
        <p:spPr>
          <a:xfrm>
            <a:off x="8538505" y="2140034"/>
            <a:ext cx="29367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Política de Educación Superior Inclusiva</a:t>
            </a:r>
            <a:endParaRPr lang="es-CO" sz="16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2" name="TextBox 16">
            <a:extLst>
              <a:ext uri="{FF2B5EF4-FFF2-40B4-BE49-F238E27FC236}">
                <a16:creationId xmlns:a16="http://schemas.microsoft.com/office/drawing/2014/main" id="{5D868597-D081-46DF-9BC0-6BCCDF36E041}"/>
              </a:ext>
            </a:extLst>
          </p:cNvPr>
          <p:cNvSpPr txBox="1"/>
          <p:nvPr/>
        </p:nvSpPr>
        <p:spPr>
          <a:xfrm>
            <a:off x="8951143" y="4981738"/>
            <a:ext cx="3436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Acuerdo 032 de </a:t>
            </a:r>
            <a:r>
              <a:rPr lang="es-CO" sz="14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2019</a:t>
            </a:r>
            <a:endParaRPr lang="en-US" sz="14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99" name="Straight Connector 63">
            <a:extLst>
              <a:ext uri="{FF2B5EF4-FFF2-40B4-BE49-F238E27FC236}">
                <a16:creationId xmlns:a16="http://schemas.microsoft.com/office/drawing/2014/main" id="{A9A464D1-D79E-4B6E-940D-FB3A2147CD32}"/>
              </a:ext>
            </a:extLst>
          </p:cNvPr>
          <p:cNvCxnSpPr>
            <a:cxnSpLocks/>
          </p:cNvCxnSpPr>
          <p:nvPr/>
        </p:nvCxnSpPr>
        <p:spPr>
          <a:xfrm>
            <a:off x="633472" y="6116582"/>
            <a:ext cx="2048865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n 16">
            <a:extLst>
              <a:ext uri="{FF2B5EF4-FFF2-40B4-BE49-F238E27FC236}">
                <a16:creationId xmlns:a16="http://schemas.microsoft.com/office/drawing/2014/main" id="{4C23AE74-9FC0-4A60-9FD7-E75E318B4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002" y="1387158"/>
            <a:ext cx="3524582" cy="5274925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B2249CE1-C9F8-46F4-A6C7-D7259F03A3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280" y="2127236"/>
            <a:ext cx="4335488" cy="3307540"/>
          </a:xfrm>
          <a:prstGeom prst="rect">
            <a:avLst/>
          </a:prstGeom>
        </p:spPr>
      </p:pic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51A26841-7EEB-F000-C491-3716E70DF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6338" y="1021154"/>
            <a:ext cx="1717186" cy="94803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A50EE56E-3FDA-4D7E-5587-2674CDC5E931}"/>
              </a:ext>
            </a:extLst>
          </p:cNvPr>
          <p:cNvSpPr/>
          <p:nvPr/>
        </p:nvSpPr>
        <p:spPr>
          <a:xfrm>
            <a:off x="215051" y="288846"/>
            <a:ext cx="8778476" cy="84818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>
                <a:latin typeface="Century Gothic" panose="020B0502020202020204" pitchFamily="34" charset="0"/>
              </a:rPr>
              <a:t>Línea de tiempo sobre hitos internos y externos relacionados con la política de equidad de género  </a:t>
            </a:r>
            <a:endParaRPr lang="es-CO" sz="2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73" grpId="0" animBg="1"/>
      <p:bldP spid="76" grpId="0" animBg="1"/>
      <p:bldP spid="78" grpId="0" animBg="1"/>
      <p:bldP spid="80" grpId="0" animBg="1"/>
      <p:bldP spid="81" grpId="0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844" y="2850107"/>
            <a:ext cx="10780312" cy="2343546"/>
          </a:xfrm>
          <a:prstGeom prst="rect">
            <a:avLst/>
          </a:prstGeom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96ED5E49-10C3-945F-6366-7F22B1629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389" y="1498092"/>
            <a:ext cx="6451192" cy="1930908"/>
          </a:xfrm>
          <a:prstGeom prst="rect">
            <a:avLst/>
          </a:prstGeom>
        </p:spPr>
      </p:pic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2990C2AB-425C-61CE-1F34-F01F532FAB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357" y="5758045"/>
            <a:ext cx="1717186" cy="94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80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2929B1E0-D185-0EB0-E1CF-1246404AFB41}"/>
              </a:ext>
            </a:extLst>
          </p:cNvPr>
          <p:cNvSpPr/>
          <p:nvPr/>
        </p:nvSpPr>
        <p:spPr>
          <a:xfrm>
            <a:off x="175487" y="4999177"/>
            <a:ext cx="2902159" cy="1742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61" name="Straight Connector 43">
            <a:extLst>
              <a:ext uri="{FF2B5EF4-FFF2-40B4-BE49-F238E27FC236}">
                <a16:creationId xmlns:a16="http://schemas.microsoft.com/office/drawing/2014/main" id="{8A4E5587-2720-4448-8963-C3CE7DB4C056}"/>
              </a:ext>
            </a:extLst>
          </p:cNvPr>
          <p:cNvCxnSpPr>
            <a:cxnSpLocks/>
          </p:cNvCxnSpPr>
          <p:nvPr/>
        </p:nvCxnSpPr>
        <p:spPr>
          <a:xfrm>
            <a:off x="6096000" y="4171781"/>
            <a:ext cx="233195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53">
            <a:extLst>
              <a:ext uri="{FF2B5EF4-FFF2-40B4-BE49-F238E27FC236}">
                <a16:creationId xmlns:a16="http://schemas.microsoft.com/office/drawing/2014/main" id="{AEA8A439-9401-46C3-BAAD-7E26762EB204}"/>
              </a:ext>
            </a:extLst>
          </p:cNvPr>
          <p:cNvCxnSpPr>
            <a:cxnSpLocks/>
          </p:cNvCxnSpPr>
          <p:nvPr/>
        </p:nvCxnSpPr>
        <p:spPr>
          <a:xfrm>
            <a:off x="8204056" y="4171781"/>
            <a:ext cx="278624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3F36A53-E8FC-405D-A08B-1B3BB5DCD941}"/>
              </a:ext>
            </a:extLst>
          </p:cNvPr>
          <p:cNvCxnSpPr>
            <a:cxnSpLocks/>
          </p:cNvCxnSpPr>
          <p:nvPr/>
        </p:nvCxnSpPr>
        <p:spPr>
          <a:xfrm>
            <a:off x="10665885" y="4171781"/>
            <a:ext cx="153851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27">
            <a:extLst>
              <a:ext uri="{FF2B5EF4-FFF2-40B4-BE49-F238E27FC236}">
                <a16:creationId xmlns:a16="http://schemas.microsoft.com/office/drawing/2014/main" id="{03A94997-BDB2-469B-99EE-AD0E6734B9B9}"/>
              </a:ext>
            </a:extLst>
          </p:cNvPr>
          <p:cNvCxnSpPr/>
          <p:nvPr/>
        </p:nvCxnSpPr>
        <p:spPr>
          <a:xfrm>
            <a:off x="3911339" y="4171781"/>
            <a:ext cx="225287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18">
            <a:extLst>
              <a:ext uri="{FF2B5EF4-FFF2-40B4-BE49-F238E27FC236}">
                <a16:creationId xmlns:a16="http://schemas.microsoft.com/office/drawing/2014/main" id="{B2556A95-A02D-4E26-8A6A-2A5796672A0E}"/>
              </a:ext>
            </a:extLst>
          </p:cNvPr>
          <p:cNvCxnSpPr/>
          <p:nvPr/>
        </p:nvCxnSpPr>
        <p:spPr>
          <a:xfrm>
            <a:off x="1657906" y="4171781"/>
            <a:ext cx="225287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Arc 10">
            <a:extLst>
              <a:ext uri="{FF2B5EF4-FFF2-40B4-BE49-F238E27FC236}">
                <a16:creationId xmlns:a16="http://schemas.microsoft.com/office/drawing/2014/main" id="{AF4300F7-0DAD-4226-8D41-C8E591F879B7}"/>
              </a:ext>
            </a:extLst>
          </p:cNvPr>
          <p:cNvSpPr/>
          <p:nvPr/>
        </p:nvSpPr>
        <p:spPr>
          <a:xfrm>
            <a:off x="1150597" y="3712200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cxnSp>
        <p:nvCxnSpPr>
          <p:cNvPr id="67" name="Straight Connector 6">
            <a:extLst>
              <a:ext uri="{FF2B5EF4-FFF2-40B4-BE49-F238E27FC236}">
                <a16:creationId xmlns:a16="http://schemas.microsoft.com/office/drawing/2014/main" id="{5395A95F-4DF4-4165-8463-8DF32A464A1E}"/>
              </a:ext>
            </a:extLst>
          </p:cNvPr>
          <p:cNvCxnSpPr>
            <a:cxnSpLocks/>
            <a:endCxn id="70" idx="6"/>
          </p:cNvCxnSpPr>
          <p:nvPr/>
        </p:nvCxnSpPr>
        <p:spPr>
          <a:xfrm>
            <a:off x="0" y="4171781"/>
            <a:ext cx="195736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7">
            <a:extLst>
              <a:ext uri="{FF2B5EF4-FFF2-40B4-BE49-F238E27FC236}">
                <a16:creationId xmlns:a16="http://schemas.microsoft.com/office/drawing/2014/main" id="{09DDD16A-FB9F-4F1E-9526-0B079924D2D1}"/>
              </a:ext>
            </a:extLst>
          </p:cNvPr>
          <p:cNvSpPr/>
          <p:nvPr/>
        </p:nvSpPr>
        <p:spPr>
          <a:xfrm>
            <a:off x="1514928" y="4076531"/>
            <a:ext cx="190500" cy="1905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69" name="Circle: Hollow 8">
            <a:extLst>
              <a:ext uri="{FF2B5EF4-FFF2-40B4-BE49-F238E27FC236}">
                <a16:creationId xmlns:a16="http://schemas.microsoft.com/office/drawing/2014/main" id="{F2D957DB-9931-40A1-9C17-9E2611325382}"/>
              </a:ext>
            </a:extLst>
          </p:cNvPr>
          <p:cNvSpPr/>
          <p:nvPr/>
        </p:nvSpPr>
        <p:spPr>
          <a:xfrm>
            <a:off x="1395865" y="3957468"/>
            <a:ext cx="428626" cy="428626"/>
          </a:xfrm>
          <a:prstGeom prst="donut">
            <a:avLst>
              <a:gd name="adj" fmla="val 5281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70" name="Circle: Hollow 9">
            <a:extLst>
              <a:ext uri="{FF2B5EF4-FFF2-40B4-BE49-F238E27FC236}">
                <a16:creationId xmlns:a16="http://schemas.microsoft.com/office/drawing/2014/main" id="{B76D273E-2F4D-45A8-83F9-6279470F24C2}"/>
              </a:ext>
            </a:extLst>
          </p:cNvPr>
          <p:cNvSpPr/>
          <p:nvPr/>
        </p:nvSpPr>
        <p:spPr>
          <a:xfrm>
            <a:off x="1262993" y="3824596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5" name="Straight Connector 11">
            <a:extLst>
              <a:ext uri="{FF2B5EF4-FFF2-40B4-BE49-F238E27FC236}">
                <a16:creationId xmlns:a16="http://schemas.microsoft.com/office/drawing/2014/main" id="{A0924786-65C1-4FDC-8B8F-40E2EE73A250}"/>
              </a:ext>
            </a:extLst>
          </p:cNvPr>
          <p:cNvCxnSpPr>
            <a:cxnSpLocks/>
          </p:cNvCxnSpPr>
          <p:nvPr/>
        </p:nvCxnSpPr>
        <p:spPr>
          <a:xfrm flipV="1">
            <a:off x="1610179" y="4518968"/>
            <a:ext cx="0" cy="325288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Oval 13">
            <a:extLst>
              <a:ext uri="{FF2B5EF4-FFF2-40B4-BE49-F238E27FC236}">
                <a16:creationId xmlns:a16="http://schemas.microsoft.com/office/drawing/2014/main" id="{D52E5B5B-53BD-4FA9-BB8E-AA18D9EF2BB7}"/>
              </a:ext>
            </a:extLst>
          </p:cNvPr>
          <p:cNvSpPr/>
          <p:nvPr/>
        </p:nvSpPr>
        <p:spPr>
          <a:xfrm>
            <a:off x="1547151" y="4831175"/>
            <a:ext cx="124240" cy="1242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81" name="TextBox 15">
            <a:extLst>
              <a:ext uri="{FF2B5EF4-FFF2-40B4-BE49-F238E27FC236}">
                <a16:creationId xmlns:a16="http://schemas.microsoft.com/office/drawing/2014/main" id="{60643EBA-9D07-4284-AE51-7807C5BB3D00}"/>
              </a:ext>
            </a:extLst>
          </p:cNvPr>
          <p:cNvSpPr txBox="1"/>
          <p:nvPr/>
        </p:nvSpPr>
        <p:spPr>
          <a:xfrm>
            <a:off x="181838" y="2856882"/>
            <a:ext cx="29367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419" sz="24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Plan de Igualdad 2022-2025</a:t>
            </a:r>
            <a:endParaRPr lang="es-419" sz="16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0" name="TextBox 16">
            <a:extLst>
              <a:ext uri="{FF2B5EF4-FFF2-40B4-BE49-F238E27FC236}">
                <a16:creationId xmlns:a16="http://schemas.microsoft.com/office/drawing/2014/main" id="{E2B83F61-47F2-4819-AF1C-56548AC71C65}"/>
              </a:ext>
            </a:extLst>
          </p:cNvPr>
          <p:cNvSpPr txBox="1"/>
          <p:nvPr/>
        </p:nvSpPr>
        <p:spPr>
          <a:xfrm>
            <a:off x="95501" y="4999177"/>
            <a:ext cx="31094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Century Gothic" panose="020B0502020202020204" pitchFamily="34" charset="0"/>
              </a:rPr>
              <a:t>Acuerdo 393 de </a:t>
            </a:r>
            <a:r>
              <a:rPr lang="es-ES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2022</a:t>
            </a:r>
          </a:p>
          <a:p>
            <a:pPr algn="ctr"/>
            <a:r>
              <a:rPr lang="es-ES" dirty="0">
                <a:latin typeface="Century Gothic" panose="020B0502020202020204" pitchFamily="34" charset="0"/>
              </a:rPr>
              <a:t>por el cual se aprueba </a:t>
            </a:r>
          </a:p>
          <a:p>
            <a:pPr algn="ctr"/>
            <a:r>
              <a:rPr lang="es-ES" dirty="0">
                <a:latin typeface="Century Gothic" panose="020B0502020202020204" pitchFamily="34" charset="0"/>
              </a:rPr>
              <a:t>el </a:t>
            </a:r>
            <a:r>
              <a:rPr lang="es-ES" b="1" dirty="0">
                <a:latin typeface="Century Gothic" panose="020B0502020202020204" pitchFamily="34" charset="0"/>
              </a:rPr>
              <a:t>Plan de Igualdad </a:t>
            </a:r>
            <a:r>
              <a:rPr lang="es-ES" dirty="0">
                <a:latin typeface="Century Gothic" panose="020B0502020202020204" pitchFamily="34" charset="0"/>
              </a:rPr>
              <a:t>de</a:t>
            </a:r>
          </a:p>
          <a:p>
            <a:pPr algn="ctr"/>
            <a:r>
              <a:rPr lang="es-ES" dirty="0">
                <a:latin typeface="Century Gothic" panose="020B0502020202020204" pitchFamily="34" charset="0"/>
              </a:rPr>
              <a:t> la Política de Equidad </a:t>
            </a:r>
          </a:p>
          <a:p>
            <a:pPr algn="ctr"/>
            <a:r>
              <a:rPr lang="es-ES" dirty="0">
                <a:latin typeface="Century Gothic" panose="020B0502020202020204" pitchFamily="34" charset="0"/>
              </a:rPr>
              <a:t>de Género para la </a:t>
            </a:r>
          </a:p>
          <a:p>
            <a:pPr algn="ctr"/>
            <a:r>
              <a:rPr lang="es-ES" dirty="0">
                <a:latin typeface="Century Gothic" panose="020B0502020202020204" pitchFamily="34" charset="0"/>
              </a:rPr>
              <a:t>vigencia 2022-2025. </a:t>
            </a:r>
            <a:endParaRPr lang="en-US" dirty="0">
              <a:latin typeface="Century Gothic" panose="020B0502020202020204" pitchFamily="34" charset="0"/>
            </a:endParaRPr>
          </a:p>
          <a:p>
            <a:pPr algn="just"/>
            <a:endParaRPr lang="en-US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9" name="Arc 17">
            <a:extLst>
              <a:ext uri="{FF2B5EF4-FFF2-40B4-BE49-F238E27FC236}">
                <a16:creationId xmlns:a16="http://schemas.microsoft.com/office/drawing/2014/main" id="{1C510B72-575F-45E9-A021-15C4240FDB3C}"/>
              </a:ext>
            </a:extLst>
          </p:cNvPr>
          <p:cNvSpPr/>
          <p:nvPr/>
        </p:nvSpPr>
        <p:spPr>
          <a:xfrm rot="5400000">
            <a:off x="5298203" y="3712200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00" name="Oval 19">
            <a:extLst>
              <a:ext uri="{FF2B5EF4-FFF2-40B4-BE49-F238E27FC236}">
                <a16:creationId xmlns:a16="http://schemas.microsoft.com/office/drawing/2014/main" id="{FF527D6C-2A93-4103-880A-040E2B3522EA}"/>
              </a:ext>
            </a:extLst>
          </p:cNvPr>
          <p:cNvSpPr/>
          <p:nvPr/>
        </p:nvSpPr>
        <p:spPr>
          <a:xfrm>
            <a:off x="5662534" y="4076531"/>
            <a:ext cx="190500" cy="190500"/>
          </a:xfrm>
          <a:prstGeom prst="ellipse">
            <a:avLst/>
          </a:prstGeom>
          <a:solidFill>
            <a:srgbClr val="94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01" name="Circle: Hollow 20">
            <a:extLst>
              <a:ext uri="{FF2B5EF4-FFF2-40B4-BE49-F238E27FC236}">
                <a16:creationId xmlns:a16="http://schemas.microsoft.com/office/drawing/2014/main" id="{74319D45-CE91-4221-9DCC-B0F3759DD74D}"/>
              </a:ext>
            </a:extLst>
          </p:cNvPr>
          <p:cNvSpPr/>
          <p:nvPr/>
        </p:nvSpPr>
        <p:spPr>
          <a:xfrm>
            <a:off x="5543471" y="3957468"/>
            <a:ext cx="428626" cy="428626"/>
          </a:xfrm>
          <a:prstGeom prst="donut">
            <a:avLst>
              <a:gd name="adj" fmla="val 5281"/>
            </a:avLst>
          </a:prstGeom>
          <a:solidFill>
            <a:srgbClr val="94C2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2" name="Circle: Hollow 21">
            <a:extLst>
              <a:ext uri="{FF2B5EF4-FFF2-40B4-BE49-F238E27FC236}">
                <a16:creationId xmlns:a16="http://schemas.microsoft.com/office/drawing/2014/main" id="{776588C7-69A4-42EC-9EA1-9A898C6B8BBC}"/>
              </a:ext>
            </a:extLst>
          </p:cNvPr>
          <p:cNvSpPr/>
          <p:nvPr/>
        </p:nvSpPr>
        <p:spPr>
          <a:xfrm>
            <a:off x="5410599" y="3824596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03" name="Straight Connector 22">
            <a:extLst>
              <a:ext uri="{FF2B5EF4-FFF2-40B4-BE49-F238E27FC236}">
                <a16:creationId xmlns:a16="http://schemas.microsoft.com/office/drawing/2014/main" id="{52D1F858-4538-4536-8C95-F221CF058C25}"/>
              </a:ext>
            </a:extLst>
          </p:cNvPr>
          <p:cNvCxnSpPr>
            <a:cxnSpLocks/>
          </p:cNvCxnSpPr>
          <p:nvPr/>
        </p:nvCxnSpPr>
        <p:spPr>
          <a:xfrm flipV="1">
            <a:off x="5757785" y="3412710"/>
            <a:ext cx="0" cy="411887"/>
          </a:xfrm>
          <a:prstGeom prst="line">
            <a:avLst/>
          </a:prstGeom>
          <a:ln w="19050">
            <a:solidFill>
              <a:srgbClr val="94C2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al 23">
            <a:extLst>
              <a:ext uri="{FF2B5EF4-FFF2-40B4-BE49-F238E27FC236}">
                <a16:creationId xmlns:a16="http://schemas.microsoft.com/office/drawing/2014/main" id="{9AA6767B-7FD8-448F-B7A4-10F7C4A7F264}"/>
              </a:ext>
            </a:extLst>
          </p:cNvPr>
          <p:cNvSpPr/>
          <p:nvPr/>
        </p:nvSpPr>
        <p:spPr>
          <a:xfrm>
            <a:off x="5695664" y="3370495"/>
            <a:ext cx="124240" cy="124240"/>
          </a:xfrm>
          <a:prstGeom prst="ellipse">
            <a:avLst/>
          </a:prstGeom>
          <a:solidFill>
            <a:srgbClr val="94C23F"/>
          </a:solidFill>
          <a:ln>
            <a:solidFill>
              <a:srgbClr val="94C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05" name="TextBox 24">
            <a:extLst>
              <a:ext uri="{FF2B5EF4-FFF2-40B4-BE49-F238E27FC236}">
                <a16:creationId xmlns:a16="http://schemas.microsoft.com/office/drawing/2014/main" id="{FDCADF1E-C8DF-4C7B-AF67-433DBC9FC6C1}"/>
              </a:ext>
            </a:extLst>
          </p:cNvPr>
          <p:cNvSpPr txBox="1"/>
          <p:nvPr/>
        </p:nvSpPr>
        <p:spPr>
          <a:xfrm>
            <a:off x="3861621" y="4655231"/>
            <a:ext cx="3842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rgbClr val="94C23F"/>
                </a:solidFill>
                <a:latin typeface="Century Gothic" panose="020B0502020202020204" pitchFamily="34" charset="0"/>
              </a:rPr>
              <a:t>Disposiciones en material disciplinaria sobre hechos de violencia y discriminación basada en género</a:t>
            </a:r>
            <a:endParaRPr lang="es-ES" sz="2000" dirty="0">
              <a:solidFill>
                <a:srgbClr val="94C23F"/>
              </a:solidFill>
              <a:latin typeface="Century Gothic" panose="020B0502020202020204" pitchFamily="34" charset="0"/>
            </a:endParaRPr>
          </a:p>
        </p:txBody>
      </p:sp>
      <p:sp>
        <p:nvSpPr>
          <p:cNvPr id="106" name="Arc 26">
            <a:extLst>
              <a:ext uri="{FF2B5EF4-FFF2-40B4-BE49-F238E27FC236}">
                <a16:creationId xmlns:a16="http://schemas.microsoft.com/office/drawing/2014/main" id="{A1254F00-4082-485F-9B21-E94F95250389}"/>
              </a:ext>
            </a:extLst>
          </p:cNvPr>
          <p:cNvSpPr/>
          <p:nvPr/>
        </p:nvSpPr>
        <p:spPr>
          <a:xfrm>
            <a:off x="9197395" y="3712200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07" name="Oval 28">
            <a:extLst>
              <a:ext uri="{FF2B5EF4-FFF2-40B4-BE49-F238E27FC236}">
                <a16:creationId xmlns:a16="http://schemas.microsoft.com/office/drawing/2014/main" id="{7A85938F-8617-4BC8-8A95-8623BCA8FD05}"/>
              </a:ext>
            </a:extLst>
          </p:cNvPr>
          <p:cNvSpPr/>
          <p:nvPr/>
        </p:nvSpPr>
        <p:spPr>
          <a:xfrm>
            <a:off x="9561726" y="4076531"/>
            <a:ext cx="190500" cy="1905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08" name="Circle: Hollow 29">
            <a:extLst>
              <a:ext uri="{FF2B5EF4-FFF2-40B4-BE49-F238E27FC236}">
                <a16:creationId xmlns:a16="http://schemas.microsoft.com/office/drawing/2014/main" id="{015EFE0F-84D5-4FEB-B645-BFDBF2BF42DB}"/>
              </a:ext>
            </a:extLst>
          </p:cNvPr>
          <p:cNvSpPr/>
          <p:nvPr/>
        </p:nvSpPr>
        <p:spPr>
          <a:xfrm>
            <a:off x="9442663" y="3957468"/>
            <a:ext cx="428626" cy="428626"/>
          </a:xfrm>
          <a:prstGeom prst="donut">
            <a:avLst>
              <a:gd name="adj" fmla="val 5281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9" name="Circle: Hollow 30">
            <a:extLst>
              <a:ext uri="{FF2B5EF4-FFF2-40B4-BE49-F238E27FC236}">
                <a16:creationId xmlns:a16="http://schemas.microsoft.com/office/drawing/2014/main" id="{CC2FB96C-0442-4EB9-9D91-4F46824FE208}"/>
              </a:ext>
            </a:extLst>
          </p:cNvPr>
          <p:cNvSpPr/>
          <p:nvPr/>
        </p:nvSpPr>
        <p:spPr>
          <a:xfrm>
            <a:off x="9309791" y="3824596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10" name="Straight Connector 31">
            <a:extLst>
              <a:ext uri="{FF2B5EF4-FFF2-40B4-BE49-F238E27FC236}">
                <a16:creationId xmlns:a16="http://schemas.microsoft.com/office/drawing/2014/main" id="{3188C3EE-3B57-4F68-BE5F-FFA55D173761}"/>
              </a:ext>
            </a:extLst>
          </p:cNvPr>
          <p:cNvCxnSpPr>
            <a:cxnSpLocks/>
          </p:cNvCxnSpPr>
          <p:nvPr/>
        </p:nvCxnSpPr>
        <p:spPr>
          <a:xfrm flipV="1">
            <a:off x="9656977" y="4518968"/>
            <a:ext cx="0" cy="374327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32">
            <a:extLst>
              <a:ext uri="{FF2B5EF4-FFF2-40B4-BE49-F238E27FC236}">
                <a16:creationId xmlns:a16="http://schemas.microsoft.com/office/drawing/2014/main" id="{9B5F4450-DABB-4993-949D-159039A76E14}"/>
              </a:ext>
            </a:extLst>
          </p:cNvPr>
          <p:cNvSpPr/>
          <p:nvPr/>
        </p:nvSpPr>
        <p:spPr>
          <a:xfrm>
            <a:off x="9594856" y="4812597"/>
            <a:ext cx="124240" cy="1242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112" name="TextBox 33">
            <a:extLst>
              <a:ext uri="{FF2B5EF4-FFF2-40B4-BE49-F238E27FC236}">
                <a16:creationId xmlns:a16="http://schemas.microsoft.com/office/drawing/2014/main" id="{396F5BBE-1247-4D66-93E7-CC8CD02EAD7A}"/>
              </a:ext>
            </a:extLst>
          </p:cNvPr>
          <p:cNvSpPr txBox="1"/>
          <p:nvPr/>
        </p:nvSpPr>
        <p:spPr>
          <a:xfrm>
            <a:off x="7365553" y="2254315"/>
            <a:ext cx="44586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Protocolo para la prevención, la detección y la Atención a Hechos de Violencia y Discriminación Basados en Género</a:t>
            </a:r>
            <a:endParaRPr lang="es-ES" sz="20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3" name="TextBox 34">
            <a:extLst>
              <a:ext uri="{FF2B5EF4-FFF2-40B4-BE49-F238E27FC236}">
                <a16:creationId xmlns:a16="http://schemas.microsoft.com/office/drawing/2014/main" id="{A08A2009-7717-49B8-99F8-08B81B4FF9B7}"/>
              </a:ext>
            </a:extLst>
          </p:cNvPr>
          <p:cNvSpPr txBox="1"/>
          <p:nvPr/>
        </p:nvSpPr>
        <p:spPr>
          <a:xfrm>
            <a:off x="8050067" y="4999177"/>
            <a:ext cx="3023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latin typeface="Century Gothic" panose="020B0502020202020204" pitchFamily="34" charset="0"/>
              </a:rPr>
              <a:t>Resolución 0094 de </a:t>
            </a:r>
            <a:r>
              <a:rPr lang="es-CO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2023</a:t>
            </a:r>
          </a:p>
        </p:txBody>
      </p:sp>
      <p:sp>
        <p:nvSpPr>
          <p:cNvPr id="116" name="TextBox 16">
            <a:extLst>
              <a:ext uri="{FF2B5EF4-FFF2-40B4-BE49-F238E27FC236}">
                <a16:creationId xmlns:a16="http://schemas.microsoft.com/office/drawing/2014/main" id="{E2B83F61-47F2-4819-AF1C-56548AC71C65}"/>
              </a:ext>
            </a:extLst>
          </p:cNvPr>
          <p:cNvSpPr txBox="1"/>
          <p:nvPr/>
        </p:nvSpPr>
        <p:spPr>
          <a:xfrm>
            <a:off x="4253896" y="2910915"/>
            <a:ext cx="3436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>
                <a:latin typeface="Century Gothic" panose="020B0502020202020204" pitchFamily="34" charset="0"/>
              </a:rPr>
              <a:t>Acuerdo 059 de </a:t>
            </a:r>
            <a:r>
              <a:rPr lang="es-ES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2022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28"/>
          <a:stretch/>
        </p:blipFill>
        <p:spPr>
          <a:xfrm>
            <a:off x="-25833" y="-12645"/>
            <a:ext cx="7458640" cy="2259891"/>
          </a:xfrm>
          <a:prstGeom prst="rect">
            <a:avLst/>
          </a:prstGeom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5F8345DC-971D-DBBC-C0CC-09DFC00167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6338" y="1021154"/>
            <a:ext cx="1717186" cy="94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9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95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1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5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1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4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5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7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8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150"/>
                            </p:stCondLst>
                            <p:childTnLst>
                              <p:par>
                                <p:cTn id="1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1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3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5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8" grpId="0" animBg="1"/>
      <p:bldP spid="69" grpId="0" animBg="1"/>
      <p:bldP spid="70" grpId="0" animBg="1"/>
      <p:bldP spid="77" grpId="0" animBg="1"/>
      <p:bldP spid="81" grpId="0"/>
      <p:bldP spid="90" grpId="0"/>
      <p:bldP spid="99" grpId="0" animBg="1"/>
      <p:bldP spid="100" grpId="0" animBg="1"/>
      <p:bldP spid="101" grpId="0" animBg="1"/>
      <p:bldP spid="102" grpId="0" animBg="1"/>
      <p:bldP spid="104" grpId="0" animBg="1"/>
      <p:bldP spid="105" grpId="0"/>
      <p:bldP spid="106" grpId="0" animBg="1"/>
      <p:bldP spid="107" grpId="0" animBg="1"/>
      <p:bldP spid="108" grpId="0" animBg="1"/>
      <p:bldP spid="109" grpId="0" animBg="1"/>
      <p:bldP spid="111" grpId="0" animBg="1"/>
      <p:bldP spid="112" grpId="0"/>
      <p:bldP spid="113" grpId="0"/>
      <p:bldP spid="1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F9F0158-EC6C-FE50-1F38-6EC1EFB28D36}"/>
              </a:ext>
            </a:extLst>
          </p:cNvPr>
          <p:cNvSpPr txBox="1"/>
          <p:nvPr/>
        </p:nvSpPr>
        <p:spPr>
          <a:xfrm>
            <a:off x="619345" y="1580965"/>
            <a:ext cx="530987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ES" sz="1600" b="1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ES" sz="1800" b="1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Respeto a la identidad y autorreconocimiento.</a:t>
            </a:r>
          </a:p>
          <a:p>
            <a:pPr algn="l"/>
            <a:r>
              <a:rPr lang="es-ES" sz="1600" b="1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ES" sz="1800" b="1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Gestión pública libre de prejuicios </a:t>
            </a:r>
          </a:p>
          <a:p>
            <a:pPr algn="l"/>
            <a:r>
              <a:rPr lang="es-ES" b="1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</a:t>
            </a:r>
            <a:r>
              <a:rPr lang="es-ES" sz="1800" b="1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sobre </a:t>
            </a:r>
            <a:r>
              <a:rPr lang="es-CO" sz="1800" b="1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las personas con OSIGD.</a:t>
            </a:r>
          </a:p>
          <a:p>
            <a:r>
              <a:rPr lang="es-CO" sz="1600" b="1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CO" sz="1800" b="1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Uso de lenguaje no sexista.</a:t>
            </a:r>
            <a:br>
              <a:rPr lang="es-CO" sz="1800" b="1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sz="1600" b="1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ES" sz="1800" b="1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Entornos seguros para personas con OSIGD.</a:t>
            </a:r>
          </a:p>
          <a:p>
            <a:pPr algn="l"/>
            <a:endParaRPr lang="es-CO" sz="1800" b="0" i="0" u="none" strike="noStrike" baseline="0" dirty="0">
              <a:solidFill>
                <a:srgbClr val="393B3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r>
              <a:rPr lang="es-CO" sz="1600" b="0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CO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Registros de información diferenciada.</a:t>
            </a:r>
          </a:p>
          <a:p>
            <a:pPr algn="l"/>
            <a:r>
              <a:rPr lang="es-ES" sz="1600" b="0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ES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Comunicaciones con enfoque de OSIGD.</a:t>
            </a:r>
          </a:p>
          <a:p>
            <a:pPr algn="l"/>
            <a:r>
              <a:rPr lang="es-ES" sz="1600" b="0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ES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Mecanismos de control y denuncia</a:t>
            </a:r>
          </a:p>
          <a:p>
            <a:pPr algn="l"/>
            <a:r>
              <a:rPr lang="es-CO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 casos de discriminación.</a:t>
            </a:r>
          </a:p>
          <a:p>
            <a:pPr algn="l"/>
            <a:r>
              <a:rPr lang="es-ES" sz="1600" b="0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ES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Crear oficinas de género y diversidad</a:t>
            </a:r>
          </a:p>
          <a:p>
            <a:pPr algn="l"/>
            <a:r>
              <a:rPr lang="es-ES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 las entidades del Estado.</a:t>
            </a:r>
          </a:p>
        </p:txBody>
      </p:sp>
      <p:grpSp>
        <p:nvGrpSpPr>
          <p:cNvPr id="6" name="Google Shape;284;p10">
            <a:extLst>
              <a:ext uri="{FF2B5EF4-FFF2-40B4-BE49-F238E27FC236}">
                <a16:creationId xmlns:a16="http://schemas.microsoft.com/office/drawing/2014/main" id="{C219B727-52D6-5D6C-9A2F-0F6314D3AA4A}"/>
              </a:ext>
            </a:extLst>
          </p:cNvPr>
          <p:cNvGrpSpPr/>
          <p:nvPr/>
        </p:nvGrpSpPr>
        <p:grpSpPr>
          <a:xfrm>
            <a:off x="428556" y="334165"/>
            <a:ext cx="7108317" cy="799200"/>
            <a:chOff x="0" y="15898"/>
            <a:chExt cx="8613255" cy="799200"/>
          </a:xfrm>
        </p:grpSpPr>
        <p:sp>
          <p:nvSpPr>
            <p:cNvPr id="7" name="Google Shape;285;p10">
              <a:extLst>
                <a:ext uri="{FF2B5EF4-FFF2-40B4-BE49-F238E27FC236}">
                  <a16:creationId xmlns:a16="http://schemas.microsoft.com/office/drawing/2014/main" id="{BD6BC360-5307-85C5-EB76-B7AE9391C083}"/>
                </a:ext>
              </a:extLst>
            </p:cNvPr>
            <p:cNvSpPr/>
            <p:nvPr/>
          </p:nvSpPr>
          <p:spPr>
            <a:xfrm>
              <a:off x="0" y="311098"/>
              <a:ext cx="8613255" cy="504000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86;p10">
              <a:extLst>
                <a:ext uri="{FF2B5EF4-FFF2-40B4-BE49-F238E27FC236}">
                  <a16:creationId xmlns:a16="http://schemas.microsoft.com/office/drawing/2014/main" id="{05F917F2-0703-A03A-92EC-847760018610}"/>
                </a:ext>
              </a:extLst>
            </p:cNvPr>
            <p:cNvSpPr txBox="1"/>
            <p:nvPr/>
          </p:nvSpPr>
          <p:spPr>
            <a:xfrm>
              <a:off x="0" y="311098"/>
              <a:ext cx="8613255" cy="50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68475" tIns="416550" rIns="668475" bIns="14222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287;p10">
              <a:extLst>
                <a:ext uri="{FF2B5EF4-FFF2-40B4-BE49-F238E27FC236}">
                  <a16:creationId xmlns:a16="http://schemas.microsoft.com/office/drawing/2014/main" id="{B9B6D2AC-5CF4-1FEA-BD92-A76D8032C7AB}"/>
                </a:ext>
              </a:extLst>
            </p:cNvPr>
            <p:cNvSpPr/>
            <p:nvPr/>
          </p:nvSpPr>
          <p:spPr>
            <a:xfrm>
              <a:off x="430663" y="15898"/>
              <a:ext cx="7688234" cy="590400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88;p10">
              <a:extLst>
                <a:ext uri="{FF2B5EF4-FFF2-40B4-BE49-F238E27FC236}">
                  <a16:creationId xmlns:a16="http://schemas.microsoft.com/office/drawing/2014/main" id="{A2807161-961A-5B5F-865D-5E2274AF31CA}"/>
                </a:ext>
              </a:extLst>
            </p:cNvPr>
            <p:cNvSpPr txBox="1"/>
            <p:nvPr/>
          </p:nvSpPr>
          <p:spPr>
            <a:xfrm>
              <a:off x="430663" y="15898"/>
              <a:ext cx="7024018" cy="5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7875" tIns="0" rIns="227875" bIns="0" anchor="ctr" anchorCtr="0">
              <a:noAutofit/>
            </a:bodyPr>
            <a:lstStyle/>
            <a:p>
              <a:pPr lvl="0" algn="ctr">
                <a:buNone/>
              </a:pPr>
              <a:r>
                <a:rPr lang="es-ES" sz="2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  <a:sym typeface="Quattrocento Sans"/>
                </a:rPr>
                <a:t>Lineamientos enfoque OSIGD</a:t>
              </a:r>
              <a:endParaRPr lang="es-CO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" name="Google Shape;289;p10">
              <a:extLst>
                <a:ext uri="{FF2B5EF4-FFF2-40B4-BE49-F238E27FC236}">
                  <a16:creationId xmlns:a16="http://schemas.microsoft.com/office/drawing/2014/main" id="{83C16732-0211-8F43-B4AF-D4DC2AB8F079}"/>
                </a:ext>
              </a:extLst>
            </p:cNvPr>
            <p:cNvSpPr/>
            <p:nvPr/>
          </p:nvSpPr>
          <p:spPr>
            <a:xfrm>
              <a:off x="0" y="15898"/>
              <a:ext cx="430663" cy="5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90;p10">
              <a:extLst>
                <a:ext uri="{FF2B5EF4-FFF2-40B4-BE49-F238E27FC236}">
                  <a16:creationId xmlns:a16="http://schemas.microsoft.com/office/drawing/2014/main" id="{3F487AC9-75C8-8628-9CE8-82B85B96F76E}"/>
                </a:ext>
              </a:extLst>
            </p:cNvPr>
            <p:cNvSpPr txBox="1"/>
            <p:nvPr/>
          </p:nvSpPr>
          <p:spPr>
            <a:xfrm>
              <a:off x="0" y="15898"/>
              <a:ext cx="430663" cy="5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370241F-288E-EEF2-5EE0-79B3D262E934}"/>
              </a:ext>
            </a:extLst>
          </p:cNvPr>
          <p:cNvSpPr txBox="1"/>
          <p:nvPr/>
        </p:nvSpPr>
        <p:spPr>
          <a:xfrm>
            <a:off x="6384109" y="4670358"/>
            <a:ext cx="482514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CO" sz="1600" b="0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CO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Contratistas y operadores privados </a:t>
            </a:r>
            <a:r>
              <a:rPr lang="es-ES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comprometidos con el respeto a las OSIGD.</a:t>
            </a:r>
          </a:p>
          <a:p>
            <a:pPr algn="l"/>
            <a:r>
              <a:rPr lang="es-CO" sz="1600" b="0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CO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Fortalecimiento de la participación </a:t>
            </a:r>
            <a:r>
              <a:rPr lang="es-ES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 las personas con OSIGD.</a:t>
            </a:r>
          </a:p>
          <a:p>
            <a:pPr algn="l"/>
            <a:r>
              <a:rPr lang="es-ES" sz="1600" b="0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ES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Mejora de trámites institucionales a </a:t>
            </a:r>
            <a:r>
              <a:rPr lang="es-CO" sz="1800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partir de un enfoque de OSIGD.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4C75B2F-1A09-384F-D30E-5427704554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4" y="1374755"/>
            <a:ext cx="4467225" cy="317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142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F9F0158-EC6C-FE50-1F38-6EC1EFB28D36}"/>
              </a:ext>
            </a:extLst>
          </p:cNvPr>
          <p:cNvSpPr txBox="1"/>
          <p:nvPr/>
        </p:nvSpPr>
        <p:spPr>
          <a:xfrm>
            <a:off x="1947776" y="1689093"/>
            <a:ext cx="297474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i="0" u="none" strike="noStrike" baseline="0" dirty="0">
                <a:solidFill>
                  <a:srgbClr val="FFBF0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▪ </a:t>
            </a:r>
            <a:r>
              <a:rPr lang="es-ES" b="1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Respeto a la identidad y autorreconocimiento.</a:t>
            </a:r>
          </a:p>
          <a:p>
            <a:pPr algn="just"/>
            <a:r>
              <a:rPr lang="es-ES" b="0" i="0" u="none" strike="noStrike" baseline="0" dirty="0">
                <a:solidFill>
                  <a:srgbClr val="393B3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 suponer o dar por hecho cuál es la orientación sexual o identidad de género de una persona en alguno de los escenarios de su relacionamiento con la institucionalidad. Siempre  se debe preguntar para saber cómo se identifica o reconoce una persona y respetar su respuesta.</a:t>
            </a:r>
            <a:endParaRPr lang="es-CO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2" name="Imagen 11" descr="Logotipo&#10;&#10;Descripción generada automáticamente">
            <a:extLst>
              <a:ext uri="{FF2B5EF4-FFF2-40B4-BE49-F238E27FC236}">
                <a16:creationId xmlns:a16="http://schemas.microsoft.com/office/drawing/2014/main" id="{09780E24-BA18-47FD-681C-918D668BD8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722" t="8611" r="21389" b="20556"/>
          <a:stretch/>
        </p:blipFill>
        <p:spPr>
          <a:xfrm>
            <a:off x="6248400" y="1000125"/>
            <a:ext cx="36957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4676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4385</TotalTime>
  <Words>1644</Words>
  <Application>Microsoft Office PowerPoint</Application>
  <PresentationFormat>Panorámica</PresentationFormat>
  <Paragraphs>180</Paragraphs>
  <Slides>21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35" baseType="lpstr">
      <vt:lpstr>Aptos</vt:lpstr>
      <vt:lpstr>Arial</vt:lpstr>
      <vt:lpstr>Calibri</vt:lpstr>
      <vt:lpstr>Calibri Light</vt:lpstr>
      <vt:lpstr>Century Gothic</vt:lpstr>
      <vt:lpstr>Flama-Book</vt:lpstr>
      <vt:lpstr>Humanst521 BT</vt:lpstr>
      <vt:lpstr>Poppins</vt:lpstr>
      <vt:lpstr>Quattrocento Sans</vt:lpstr>
      <vt:lpstr>Roboto</vt:lpstr>
      <vt:lpstr>Segoe UI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Genny Paola Martínez Archila (ACI PROYECTOS)</cp:lastModifiedBy>
  <cp:revision>54</cp:revision>
  <dcterms:created xsi:type="dcterms:W3CDTF">2019-03-06T15:22:16Z</dcterms:created>
  <dcterms:modified xsi:type="dcterms:W3CDTF">2024-04-08T05:03:59Z</dcterms:modified>
</cp:coreProperties>
</file>